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4" r:id="rId3"/>
    <p:sldId id="257" r:id="rId4"/>
    <p:sldId id="267" r:id="rId5"/>
    <p:sldId id="263" r:id="rId6"/>
    <p:sldId id="268"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6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A60634E-E81A-48BF-AFF7-B1ABF9656E4C}" type="datetimeFigureOut">
              <a:rPr lang="en-IN" smtClean="0"/>
              <a:t>05-02-2021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6B46761-7B6F-4BF1-B6CB-33C14AB8C8FC}" type="slidenum">
              <a:rPr lang="en-IN" smtClean="0"/>
              <a:t>‹#›</a:t>
            </a:fld>
            <a:endParaRPr lang="en-IN" dirty="0"/>
          </a:p>
        </p:txBody>
      </p:sp>
      <p:sp>
        <p:nvSpPr>
          <p:cNvPr id="7" name="Title 1">
            <a:extLst>
              <a:ext uri="{FF2B5EF4-FFF2-40B4-BE49-F238E27FC236}">
                <a16:creationId xmlns:a16="http://schemas.microsoft.com/office/drawing/2014/main" id="{2DBEB16D-D577-47DF-B9D4-55136BF9698E}"/>
              </a:ext>
            </a:extLst>
          </p:cNvPr>
          <p:cNvSpPr>
            <a:spLocks noGrp="1"/>
          </p:cNvSpPr>
          <p:nvPr>
            <p:ph type="ctrTitle"/>
          </p:nvPr>
        </p:nvSpPr>
        <p:spPr>
          <a:xfrm>
            <a:off x="1154955" y="2099733"/>
            <a:ext cx="8825658" cy="2677648"/>
          </a:xfrm>
        </p:spPr>
        <p:txBody>
          <a:bodyPr anchor="b"/>
          <a:lstStyle>
            <a:lvl1pPr>
              <a:defRPr sz="5400"/>
            </a:lvl1pPr>
          </a:lstStyle>
          <a:p>
            <a:r>
              <a:rPr lang="en-US" noProof="0" smtClean="0"/>
              <a:t>Click to edit Master title style</a:t>
            </a:r>
            <a:endParaRPr lang="en-US" noProof="0"/>
          </a:p>
        </p:txBody>
      </p:sp>
      <p:sp>
        <p:nvSpPr>
          <p:cNvPr id="8" name="Subtitle 2">
            <a:extLst>
              <a:ext uri="{FF2B5EF4-FFF2-40B4-BE49-F238E27FC236}">
                <a16:creationId xmlns:a16="http://schemas.microsoft.com/office/drawing/2014/main" id="{F8A83713-D6D8-4737-819B-FEEBA695EE6E}"/>
              </a:ext>
            </a:extLst>
          </p:cNvPr>
          <p:cNvSpPr>
            <a:spLocks noGrp="1"/>
          </p:cNvSpPr>
          <p:nvPr>
            <p:ph type="subTitle" idx="1"/>
          </p:nvPr>
        </p:nvSpPr>
        <p:spPr>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9" name="Date Placeholder 3">
            <a:extLst>
              <a:ext uri="{FF2B5EF4-FFF2-40B4-BE49-F238E27FC236}">
                <a16:creationId xmlns:a16="http://schemas.microsoft.com/office/drawing/2014/main" id="{A0BBF60A-7C22-4044-902B-7CE544762120}"/>
              </a:ext>
            </a:extLst>
          </p:cNvPr>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FDED1254-95E8-4F0D-926E-3DDD201597BA}" type="datetimeFigureOut">
              <a:rPr lang="en-IN" smtClean="0"/>
              <a:t>05-02-2021</a:t>
            </a:fld>
            <a:endParaRPr lang="en-IN" dirty="0"/>
          </a:p>
        </p:txBody>
      </p:sp>
      <p:sp>
        <p:nvSpPr>
          <p:cNvPr id="10" name="Footer Placeholder 4">
            <a:extLst>
              <a:ext uri="{FF2B5EF4-FFF2-40B4-BE49-F238E27FC236}">
                <a16:creationId xmlns:a16="http://schemas.microsoft.com/office/drawing/2014/main" id="{5C52864A-3F9C-4F8E-87FA-3EDD308FB8FF}"/>
              </a:ext>
            </a:extLst>
          </p:cNvPr>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IN" dirty="0"/>
          </a:p>
        </p:txBody>
      </p:sp>
      <p:sp>
        <p:nvSpPr>
          <p:cNvPr id="11" name="Rectangle 10">
            <a:extLst>
              <a:ext uri="{FF2B5EF4-FFF2-40B4-BE49-F238E27FC236}">
                <a16:creationId xmlns:a16="http://schemas.microsoft.com/office/drawing/2014/main" id="{FF991D7C-DC79-480E-8EA0-C443A75EE734}"/>
              </a:ext>
            </a:extLst>
          </p:cNvPr>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0C32703C-2B79-4D3C-997C-D1DBBD8E4810}"/>
              </a:ext>
            </a:extLst>
          </p:cNvPr>
          <p:cNvSpPr>
            <a:spLocks noGrp="1"/>
          </p:cNvSpPr>
          <p:nvPr>
            <p:ph type="sldNum" sz="quarter" idx="12"/>
          </p:nvPr>
        </p:nvSpPr>
        <p:spPr>
          <a:xfrm>
            <a:off x="10351008" y="292608"/>
            <a:ext cx="838199" cy="767687"/>
          </a:xfrm>
        </p:spPr>
        <p:txBody>
          <a:bodyPr/>
          <a:lstStyle>
            <a:lvl1pPr>
              <a:defRPr sz="2800" b="0" i="0">
                <a:latin typeface="+mj-lt"/>
              </a:defRPr>
            </a:lvl1pPr>
          </a:lstStyle>
          <a:p>
            <a:fld id="{33F8753D-498D-4042-B91D-E36EC401F83E}" type="slidenum">
              <a:rPr lang="en-IN" smtClean="0"/>
              <a:t>‹#›</a:t>
            </a:fld>
            <a:endParaRPr lang="en-IN" dirty="0"/>
          </a:p>
        </p:txBody>
      </p:sp>
    </p:spTree>
    <p:extLst>
      <p:ext uri="{BB962C8B-B14F-4D97-AF65-F5344CB8AC3E}">
        <p14:creationId xmlns:p14="http://schemas.microsoft.com/office/powerpoint/2010/main" val="45788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DED1254-95E8-4F0D-926E-3DDD201597BA}" type="datetimeFigureOut">
              <a:rPr lang="en-IN" smtClean="0"/>
              <a:t>05-02-2021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3F8753D-498D-4042-B91D-E36EC401F83E}" type="slidenum">
              <a:rPr lang="en-IN" smtClean="0"/>
              <a:t>‹#›</a:t>
            </a:fld>
            <a:endParaRPr lang="en-IN" dirty="0"/>
          </a:p>
        </p:txBody>
      </p:sp>
    </p:spTree>
    <p:extLst>
      <p:ext uri="{BB962C8B-B14F-4D97-AF65-F5344CB8AC3E}">
        <p14:creationId xmlns:p14="http://schemas.microsoft.com/office/powerpoint/2010/main" val="4320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DED1254-95E8-4F0D-926E-3DDD201597BA}" type="datetimeFigureOut">
              <a:rPr lang="en-IN" smtClean="0"/>
              <a:t>05-02-2021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3F8753D-498D-4042-B91D-E36EC401F83E}" type="slidenum">
              <a:rPr lang="en-IN" smtClean="0"/>
              <a:t>‹#›</a:t>
            </a:fld>
            <a:endParaRPr lang="en-IN" dirty="0"/>
          </a:p>
        </p:txBody>
      </p:sp>
    </p:spTree>
    <p:extLst>
      <p:ext uri="{BB962C8B-B14F-4D97-AF65-F5344CB8AC3E}">
        <p14:creationId xmlns:p14="http://schemas.microsoft.com/office/powerpoint/2010/main" val="852336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Only - lef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p>
            <a:fld id="{FDED1254-95E8-4F0D-926E-3DDD201597BA}" type="datetimeFigureOut">
              <a:rPr lang="en-IN" smtClean="0"/>
              <a:t>05-02-2021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F8753D-498D-4042-B91D-E36EC401F83E}" type="slidenum">
              <a:rPr lang="en-IN" smtClean="0"/>
              <a:t>‹#›</a:t>
            </a:fld>
            <a:endParaRPr lang="en-IN" dirty="0"/>
          </a:p>
        </p:txBody>
      </p:sp>
    </p:spTree>
    <p:extLst>
      <p:ext uri="{BB962C8B-B14F-4D97-AF65-F5344CB8AC3E}">
        <p14:creationId xmlns:p14="http://schemas.microsoft.com/office/powerpoint/2010/main" val="947293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6" name="Text Placeholder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7" name="Text Placeholder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8" name="Text Placeholder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9" name="Text Placeholder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noProof="0"/>
              <a:t>Text Item</a:t>
            </a:r>
          </a:p>
        </p:txBody>
      </p:sp>
      <p:grpSp>
        <p:nvGrpSpPr>
          <p:cNvPr id="23" name="Group 22">
            <a:extLst>
              <a:ext uri="{FF2B5EF4-FFF2-40B4-BE49-F238E27FC236}">
                <a16:creationId xmlns:a16="http://schemas.microsoft.com/office/drawing/2014/main" id="{A9677FD5-9A91-4866-B075-6DDE16433AC7}"/>
              </a:ext>
            </a:extLst>
          </p:cNvPr>
          <p:cNvGrpSpPr/>
          <p:nvPr/>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p>
            <a:fld id="{FDED1254-95E8-4F0D-926E-3DDD201597BA}" type="datetimeFigureOut">
              <a:rPr lang="en-IN" smtClean="0"/>
              <a:t>05-02-2021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F8753D-498D-4042-B91D-E36EC401F83E}" type="slidenum">
              <a:rPr lang="en-IN" smtClean="0"/>
              <a:t>‹#›</a:t>
            </a:fld>
            <a:endParaRPr lang="en-IN" dirty="0"/>
          </a:p>
        </p:txBody>
      </p:sp>
      <p:sp>
        <p:nvSpPr>
          <p:cNvPr id="14" name="Picture Placeholder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anchor="ctr">
            <a:normAutofit/>
          </a:bodyPr>
          <a:lstStyle>
            <a:lvl1pPr marL="0" indent="0" algn="ctr">
              <a:buNone/>
              <a:defRPr sz="1100" i="1"/>
            </a:lvl1pPr>
          </a:lstStyle>
          <a:p>
            <a:r>
              <a:rPr lang="en-US" noProof="0" dirty="0"/>
              <a:t>Icon</a:t>
            </a:r>
          </a:p>
        </p:txBody>
      </p:sp>
      <p:sp>
        <p:nvSpPr>
          <p:cNvPr id="21" name="Picture Placeholder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anchor="ctr">
            <a:normAutofit/>
          </a:bodyPr>
          <a:lstStyle>
            <a:lvl1pPr marL="0" indent="0" algn="ctr">
              <a:buNone/>
              <a:defRPr sz="1100" i="1"/>
            </a:lvl1pPr>
          </a:lstStyle>
          <a:p>
            <a:r>
              <a:rPr lang="en-US" noProof="0" dirty="0"/>
              <a:t>Icon</a:t>
            </a:r>
          </a:p>
        </p:txBody>
      </p:sp>
      <p:sp>
        <p:nvSpPr>
          <p:cNvPr id="22" name="Picture Placeholder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anchor="ctr">
            <a:normAutofit/>
          </a:bodyPr>
          <a:lstStyle>
            <a:lvl1pPr marL="0" indent="0" algn="ctr">
              <a:buNone/>
              <a:defRPr sz="1100" i="1"/>
            </a:lvl1pPr>
          </a:lstStyle>
          <a:p>
            <a:r>
              <a:rPr lang="en-US" noProof="0" dirty="0"/>
              <a:t>Icon</a:t>
            </a:r>
          </a:p>
        </p:txBody>
      </p:sp>
      <p:sp>
        <p:nvSpPr>
          <p:cNvPr id="24" name="Picture Placeholder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anchor="ctr">
            <a:normAutofit/>
          </a:bodyPr>
          <a:lstStyle>
            <a:lvl1pPr marL="0" indent="0" algn="ctr">
              <a:buNone/>
              <a:defRPr sz="1100" i="1"/>
            </a:lvl1pPr>
          </a:lstStyle>
          <a:p>
            <a:r>
              <a:rPr lang="en-US" noProof="0" dirty="0"/>
              <a:t>Icon</a:t>
            </a:r>
          </a:p>
        </p:txBody>
      </p:sp>
      <p:sp>
        <p:nvSpPr>
          <p:cNvPr id="26" name="Picture Placeholder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anchor="ctr">
            <a:normAutofit/>
          </a:bodyPr>
          <a:lstStyle>
            <a:lvl1pPr marL="0" indent="0" algn="ctr">
              <a:buNone/>
              <a:defRPr sz="1100" i="1"/>
            </a:lvl1pPr>
          </a:lstStyle>
          <a:p>
            <a:r>
              <a:rPr lang="en-US" noProof="0" dirty="0"/>
              <a:t>Icon</a:t>
            </a:r>
          </a:p>
        </p:txBody>
      </p:sp>
    </p:spTree>
    <p:extLst>
      <p:ext uri="{BB962C8B-B14F-4D97-AF65-F5344CB8AC3E}">
        <p14:creationId xmlns:p14="http://schemas.microsoft.com/office/powerpoint/2010/main" val="3487742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Icon Bullets Vertical Light">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B8ACAEC3-8D8C-3848-8630-7A0DFF3F6116}"/>
              </a:ext>
            </a:extLst>
          </p:cNvPr>
          <p:cNvSpPr>
            <a:spLocks noChangeAspect="1"/>
          </p:cNvSpPr>
          <p:nvPr/>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D58C6160-632A-B540-A7E5-81F40CEC1FE7}"/>
              </a:ext>
            </a:extLst>
          </p:cNvPr>
          <p:cNvSpPr>
            <a:spLocks noChangeAspect="1"/>
          </p:cNvSpPr>
          <p:nvPr/>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7215E544-9553-AC42-B5C3-F7AE9AD6D815}"/>
              </a:ext>
            </a:extLst>
          </p:cNvPr>
          <p:cNvSpPr>
            <a:spLocks noChangeAspect="1"/>
          </p:cNvSpPr>
          <p:nvPr/>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Oval 2">
            <a:extLst>
              <a:ext uri="{FF2B5EF4-FFF2-40B4-BE49-F238E27FC236}">
                <a16:creationId xmlns:a16="http://schemas.microsoft.com/office/drawing/2014/main" id="{F76E934A-C634-DF4D-992A-6E01917693AD}"/>
              </a:ext>
            </a:extLst>
          </p:cNvPr>
          <p:cNvSpPr>
            <a:spLocks noChangeAspect="1"/>
          </p:cNvSpPr>
          <p:nvPr/>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a16="http://schemas.microsoft.com/office/drawing/2014/main" id="{A9677FD5-9A91-4866-B075-6DDE16433AC7}"/>
              </a:ext>
            </a:extLst>
          </p:cNvPr>
          <p:cNvGrpSpPr/>
          <p:nvPr/>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p>
            <a:fld id="{FDED1254-95E8-4F0D-926E-3DDD201597BA}" type="datetimeFigureOut">
              <a:rPr lang="en-IN" smtClean="0"/>
              <a:t>05-02-2021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F8753D-498D-4042-B91D-E36EC401F83E}" type="slidenum">
              <a:rPr lang="en-IN" smtClean="0"/>
              <a:t>‹#›</a:t>
            </a:fld>
            <a:endParaRPr lang="en-IN"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
        <p:nvSpPr>
          <p:cNvPr id="20" name="Picture Placeholder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4" name="Picture Placeholder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2711885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4 Icon Bullets Vertical">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6F73ED6-3B3B-5A45-912C-FCFD7D53593C}"/>
              </a:ext>
            </a:extLst>
          </p:cNvPr>
          <p:cNvSpPr>
            <a:spLocks noChangeAspect="1"/>
          </p:cNvSpPr>
          <p:nvPr/>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36215321-76D7-AD41-B779-DE347C617DB3}"/>
              </a:ext>
            </a:extLst>
          </p:cNvPr>
          <p:cNvSpPr>
            <a:spLocks noChangeAspect="1"/>
          </p:cNvSpPr>
          <p:nvPr/>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3B87B079-A5F0-D34B-90BD-17403B51EF47}"/>
              </a:ext>
            </a:extLst>
          </p:cNvPr>
          <p:cNvSpPr>
            <a:spLocks noChangeAspect="1"/>
          </p:cNvSpPr>
          <p:nvPr/>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p>
            <a:fld id="{FDED1254-95E8-4F0D-926E-3DDD201597BA}" type="datetimeFigureOut">
              <a:rPr lang="en-IN" smtClean="0"/>
              <a:t>05-02-2021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F8753D-498D-4042-B91D-E36EC401F83E}" type="slidenum">
              <a:rPr lang="en-IN" smtClean="0"/>
              <a:t>‹#›</a:t>
            </a:fld>
            <a:endParaRPr lang="en-IN"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1103807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B87B079-A5F0-D34B-90BD-17403B51EF47}"/>
              </a:ext>
            </a:extLst>
          </p:cNvPr>
          <p:cNvSpPr>
            <a:spLocks noChangeAspect="1"/>
          </p:cNvSpPr>
          <p:nvPr/>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p>
            <a:fld id="{FDED1254-95E8-4F0D-926E-3DDD201597BA}" type="datetimeFigureOut">
              <a:rPr lang="en-IN" smtClean="0"/>
              <a:t>05-02-2021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F8753D-498D-4042-B91D-E36EC401F83E}" type="slidenum">
              <a:rPr lang="en-IN" smtClean="0"/>
              <a:t>‹#›</a:t>
            </a:fld>
            <a:endParaRPr lang="en-IN"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a:no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a:no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4270322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4 Icon Bullets Horizontal">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F625DE42-6A2A-D745-B1F8-2AF2793533BE}"/>
              </a:ext>
            </a:extLst>
          </p:cNvPr>
          <p:cNvSpPr>
            <a:spLocks noChangeAspect="1"/>
          </p:cNvSpPr>
          <p:nvPr/>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75F8797D-AFBD-534A-AC82-DE2B7BAECE83}"/>
              </a:ext>
            </a:extLst>
          </p:cNvPr>
          <p:cNvSpPr>
            <a:spLocks noChangeAspect="1"/>
          </p:cNvSpPr>
          <p:nvPr/>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p>
            <a:fld id="{FDED1254-95E8-4F0D-926E-3DDD201597BA}" type="datetimeFigureOut">
              <a:rPr lang="en-IN" smtClean="0"/>
              <a:t>05-02-2021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F8753D-498D-4042-B91D-E36EC401F83E}" type="slidenum">
              <a:rPr lang="en-IN" smtClean="0"/>
              <a:t>‹#›</a:t>
            </a:fld>
            <a:endParaRPr lang="en-IN"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anchor="ctr">
            <a:noAutofit/>
          </a:bodyPr>
          <a:lstStyle>
            <a:lvl1pPr marL="0" indent="0" algn="l">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anchor="ctr">
            <a:noAutofit/>
          </a:bodyPr>
          <a:lstStyle>
            <a:lvl1pPr marL="0" indent="0" algn="l">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0" name="Oval 19">
            <a:extLst>
              <a:ext uri="{FF2B5EF4-FFF2-40B4-BE49-F238E27FC236}">
                <a16:creationId xmlns:a16="http://schemas.microsoft.com/office/drawing/2014/main" id="{73963115-25B3-494B-9A13-AC92EFE94C09}"/>
              </a:ext>
            </a:extLst>
          </p:cNvPr>
          <p:cNvSpPr>
            <a:spLocks noChangeAspect="1"/>
          </p:cNvSpPr>
          <p:nvPr/>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43E569D5-DC38-7C46-95CD-ACFBFBF591A2}"/>
              </a:ext>
            </a:extLst>
          </p:cNvPr>
          <p:cNvSpPr>
            <a:spLocks noChangeAspect="1"/>
          </p:cNvSpPr>
          <p:nvPr/>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971852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smtClean="0"/>
              <a:t>Click to edit Master title style</a:t>
            </a:r>
            <a:endParaRPr lang="en-US" noProof="0"/>
          </a:p>
        </p:txBody>
      </p:sp>
      <p:sp>
        <p:nvSpPr>
          <p:cNvPr id="22" name="Picture Placeholder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dirty="0" smtClean="0"/>
              <a:t>Click icon to add picture</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5" name="Date Placeholder 4"/>
          <p:cNvSpPr>
            <a:spLocks noGrp="1"/>
          </p:cNvSpPr>
          <p:nvPr>
            <p:ph type="dt" sz="half" idx="10"/>
          </p:nvPr>
        </p:nvSpPr>
        <p:spPr/>
        <p:txBody>
          <a:bodyPr/>
          <a:lstStyle/>
          <a:p>
            <a:fld id="{FDED1254-95E8-4F0D-926E-3DDD201597BA}" type="datetimeFigureOut">
              <a:rPr lang="en-IN" smtClean="0"/>
              <a:t>05-02-2021</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F8753D-498D-4042-B91D-E36EC401F83E}" type="slidenum">
              <a:rPr lang="en-IN" smtClean="0"/>
              <a:t>‹#›</a:t>
            </a:fld>
            <a:endParaRPr lang="en-IN" dirty="0"/>
          </a:p>
        </p:txBody>
      </p:sp>
    </p:spTree>
    <p:extLst>
      <p:ext uri="{BB962C8B-B14F-4D97-AF65-F5344CB8AC3E}">
        <p14:creationId xmlns:p14="http://schemas.microsoft.com/office/powerpoint/2010/main" val="493059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Content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Content Placeholder 10">
            <a:extLst>
              <a:ext uri="{FF2B5EF4-FFF2-40B4-BE49-F238E27FC236}">
                <a16:creationId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smtClean="0"/>
              <a:t>Click to edit Master title style</a:t>
            </a:r>
            <a:endParaRPr lang="en-US" noProof="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5" name="Date Placeholder 4"/>
          <p:cNvSpPr>
            <a:spLocks noGrp="1"/>
          </p:cNvSpPr>
          <p:nvPr>
            <p:ph type="dt" sz="half" idx="10"/>
          </p:nvPr>
        </p:nvSpPr>
        <p:spPr/>
        <p:txBody>
          <a:bodyPr/>
          <a:lstStyle/>
          <a:p>
            <a:fld id="{FDED1254-95E8-4F0D-926E-3DDD201597BA}" type="datetimeFigureOut">
              <a:rPr lang="en-IN" smtClean="0"/>
              <a:t>05-02-2021</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F8753D-498D-4042-B91D-E36EC401F83E}" type="slidenum">
              <a:rPr lang="en-IN" smtClean="0"/>
              <a:t>‹#›</a:t>
            </a:fld>
            <a:endParaRPr lang="en-IN" dirty="0"/>
          </a:p>
        </p:txBody>
      </p:sp>
    </p:spTree>
    <p:extLst>
      <p:ext uri="{BB962C8B-B14F-4D97-AF65-F5344CB8AC3E}">
        <p14:creationId xmlns:p14="http://schemas.microsoft.com/office/powerpoint/2010/main" val="138355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DED1254-95E8-4F0D-926E-3DDD201597BA}" type="datetimeFigureOut">
              <a:rPr lang="en-IN" smtClean="0"/>
              <a:t>05-02-2021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3F8753D-498D-4042-B91D-E36EC401F83E}" type="slidenum">
              <a:rPr lang="en-IN" smtClean="0"/>
              <a:t>‹#›</a:t>
            </a:fld>
            <a:endParaRPr lang="en-IN" dirty="0"/>
          </a:p>
        </p:txBody>
      </p:sp>
    </p:spTree>
    <p:extLst>
      <p:ext uri="{BB962C8B-B14F-4D97-AF65-F5344CB8AC3E}">
        <p14:creationId xmlns:p14="http://schemas.microsoft.com/office/powerpoint/2010/main" val="2442951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ED1254-95E8-4F0D-926E-3DDD201597BA}" type="datetimeFigureOut">
              <a:rPr lang="en-IN" smtClean="0"/>
              <a:t>05-02-2021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3F8753D-498D-4042-B91D-E36EC401F83E}" type="slidenum">
              <a:rPr lang="en-IN" smtClean="0"/>
              <a:t>‹#›</a:t>
            </a:fld>
            <a:endParaRPr lang="en-IN" dirty="0"/>
          </a:p>
        </p:txBody>
      </p:sp>
    </p:spTree>
    <p:extLst>
      <p:ext uri="{BB962C8B-B14F-4D97-AF65-F5344CB8AC3E}">
        <p14:creationId xmlns:p14="http://schemas.microsoft.com/office/powerpoint/2010/main" val="16255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DED1254-95E8-4F0D-926E-3DDD201597BA}" type="datetimeFigureOut">
              <a:rPr lang="en-IN" smtClean="0"/>
              <a:t>05-02-2021</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33F8753D-498D-4042-B91D-E36EC401F83E}" type="slidenum">
              <a:rPr lang="en-IN" smtClean="0"/>
              <a:t>‹#›</a:t>
            </a:fld>
            <a:endParaRPr lang="en-IN" dirty="0"/>
          </a:p>
        </p:txBody>
      </p:sp>
    </p:spTree>
    <p:extLst>
      <p:ext uri="{BB962C8B-B14F-4D97-AF65-F5344CB8AC3E}">
        <p14:creationId xmlns:p14="http://schemas.microsoft.com/office/powerpoint/2010/main" val="16798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DED1254-95E8-4F0D-926E-3DDD201597BA}" type="datetimeFigureOut">
              <a:rPr lang="en-IN" smtClean="0"/>
              <a:t>05-02-2021</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33F8753D-498D-4042-B91D-E36EC401F83E}" type="slidenum">
              <a:rPr lang="en-IN" smtClean="0"/>
              <a:t>‹#›</a:t>
            </a:fld>
            <a:endParaRPr lang="en-IN" dirty="0"/>
          </a:p>
        </p:txBody>
      </p:sp>
    </p:spTree>
    <p:extLst>
      <p:ext uri="{BB962C8B-B14F-4D97-AF65-F5344CB8AC3E}">
        <p14:creationId xmlns:p14="http://schemas.microsoft.com/office/powerpoint/2010/main" val="332712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DED1254-95E8-4F0D-926E-3DDD201597BA}" type="datetimeFigureOut">
              <a:rPr lang="en-IN" smtClean="0"/>
              <a:t>05-02-2021</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33F8753D-498D-4042-B91D-E36EC401F83E}" type="slidenum">
              <a:rPr lang="en-IN" smtClean="0"/>
              <a:t>‹#›</a:t>
            </a:fld>
            <a:endParaRPr lang="en-IN" dirty="0"/>
          </a:p>
        </p:txBody>
      </p:sp>
    </p:spTree>
    <p:extLst>
      <p:ext uri="{BB962C8B-B14F-4D97-AF65-F5344CB8AC3E}">
        <p14:creationId xmlns:p14="http://schemas.microsoft.com/office/powerpoint/2010/main" val="1931348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D1254-95E8-4F0D-926E-3DDD201597BA}" type="datetimeFigureOut">
              <a:rPr lang="en-IN" smtClean="0"/>
              <a:t>05-02-2021</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33F8753D-498D-4042-B91D-E36EC401F83E}" type="slidenum">
              <a:rPr lang="en-IN" smtClean="0"/>
              <a:t>‹#›</a:t>
            </a:fld>
            <a:endParaRPr lang="en-IN" dirty="0"/>
          </a:p>
        </p:txBody>
      </p:sp>
    </p:spTree>
    <p:extLst>
      <p:ext uri="{BB962C8B-B14F-4D97-AF65-F5344CB8AC3E}">
        <p14:creationId xmlns:p14="http://schemas.microsoft.com/office/powerpoint/2010/main" val="2970156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ED1254-95E8-4F0D-926E-3DDD201597BA}" type="datetimeFigureOut">
              <a:rPr lang="en-IN" smtClean="0"/>
              <a:t>05-02-2021</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33F8753D-498D-4042-B91D-E36EC401F83E}" type="slidenum">
              <a:rPr lang="en-IN" smtClean="0"/>
              <a:t>‹#›</a:t>
            </a:fld>
            <a:endParaRPr lang="en-IN" dirty="0"/>
          </a:p>
        </p:txBody>
      </p:sp>
    </p:spTree>
    <p:extLst>
      <p:ext uri="{BB962C8B-B14F-4D97-AF65-F5344CB8AC3E}">
        <p14:creationId xmlns:p14="http://schemas.microsoft.com/office/powerpoint/2010/main" val="2400632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ED1254-95E8-4F0D-926E-3DDD201597BA}" type="datetimeFigureOut">
              <a:rPr lang="en-IN" smtClean="0"/>
              <a:t>05-02-2021</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33F8753D-498D-4042-B91D-E36EC401F83E}" type="slidenum">
              <a:rPr lang="en-IN" smtClean="0"/>
              <a:t>‹#›</a:t>
            </a:fld>
            <a:endParaRPr lang="en-IN" dirty="0"/>
          </a:p>
        </p:txBody>
      </p:sp>
    </p:spTree>
    <p:extLst>
      <p:ext uri="{BB962C8B-B14F-4D97-AF65-F5344CB8AC3E}">
        <p14:creationId xmlns:p14="http://schemas.microsoft.com/office/powerpoint/2010/main" val="176403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duotone>
              <a:schemeClr val="accent5">
                <a:shade val="45000"/>
                <a:satMod val="135000"/>
              </a:schemeClr>
              <a:prstClr val="white"/>
            </a:duotone>
            <a:extLst>
              <a:ext uri="{BEBA8EAE-BF5A-486C-A8C5-ECC9F3942E4B}">
                <a14:imgProps xmlns:a14="http://schemas.microsoft.com/office/drawing/2010/main">
                  <a14:imgLayer r:embed="rId22">
                    <a14:imgEffect>
                      <a14:sharpenSoften amount="25000"/>
                    </a14:imgEffect>
                    <a14:imgEffect>
                      <a14:brightnessContrast bright="-59000" contrast="15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D1254-95E8-4F0D-926E-3DDD201597BA}" type="datetimeFigureOut">
              <a:rPr lang="en-IN" smtClean="0"/>
              <a:t>05-02-2021</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8753D-498D-4042-B91D-E36EC401F83E}" type="slidenum">
              <a:rPr lang="en-IN" smtClean="0"/>
              <a:t>‹#›</a:t>
            </a:fld>
            <a:endParaRPr lang="en-IN" dirty="0"/>
          </a:p>
        </p:txBody>
      </p:sp>
      <p:sp>
        <p:nvSpPr>
          <p:cNvPr id="7" name="MSIPCMContentMarking" descr="{&quot;HashCode&quot;:-128289487,&quot;Placement&quot;:&quot;Footer&quot;}"/>
          <p:cNvSpPr txBox="1"/>
          <p:nvPr userDrawn="1"/>
        </p:nvSpPr>
        <p:spPr>
          <a:xfrm>
            <a:off x="0" y="6629836"/>
            <a:ext cx="1986005" cy="228163"/>
          </a:xfrm>
          <a:prstGeom prst="rect">
            <a:avLst/>
          </a:prstGeom>
          <a:noFill/>
        </p:spPr>
        <p:txBody>
          <a:bodyPr vert="horz" wrap="square" lIns="0" tIns="0" rIns="0" bIns="0" rtlCol="0" anchor="ctr" anchorCtr="1">
            <a:spAutoFit/>
          </a:bodyPr>
          <a:lstStyle/>
          <a:p>
            <a:pPr algn="l">
              <a:spcBef>
                <a:spcPts val="0"/>
              </a:spcBef>
              <a:spcAft>
                <a:spcPts val="0"/>
              </a:spcAft>
            </a:pPr>
            <a:r>
              <a:rPr lang="en-IN" sz="800" dirty="0" smtClean="0">
                <a:solidFill>
                  <a:srgbClr val="000000"/>
                </a:solidFill>
                <a:latin typeface="Calibri" panose="020F0502020204030204" pitchFamily="34" charset="0"/>
              </a:rPr>
              <a:t>Sensitivity: LNT Construction Internal Use</a:t>
            </a:r>
            <a:endParaRPr lang="en-IN" sz="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738676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ebsite&#10;&#10;Description automatically generated">
            <a:extLst>
              <a:ext uri="{FF2B5EF4-FFF2-40B4-BE49-F238E27FC236}">
                <a16:creationId xmlns:a16="http://schemas.microsoft.com/office/drawing/2014/main" id="{46C396D2-F2DD-46DC-8B1D-DA88D2B20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01219"/>
          </a:xfrm>
          <a:prstGeom prst="rect">
            <a:avLst/>
          </a:prstGeom>
        </p:spPr>
      </p:pic>
      <p:sp>
        <p:nvSpPr>
          <p:cNvPr id="7" name="TextBox 6">
            <a:extLst>
              <a:ext uri="{FF2B5EF4-FFF2-40B4-BE49-F238E27FC236}">
                <a16:creationId xmlns:a16="http://schemas.microsoft.com/office/drawing/2014/main" id="{8073EEF6-8FD0-47BB-9519-79401A4387E6}"/>
              </a:ext>
            </a:extLst>
          </p:cNvPr>
          <p:cNvSpPr txBox="1"/>
          <p:nvPr/>
        </p:nvSpPr>
        <p:spPr>
          <a:xfrm>
            <a:off x="5841455" y="4471039"/>
            <a:ext cx="1473746" cy="341632"/>
          </a:xfrm>
          <a:prstGeom prst="rect">
            <a:avLst/>
          </a:prstGeom>
          <a:noFill/>
        </p:spPr>
        <p:txBody>
          <a:bodyPr wrap="square">
            <a:spAutoFit/>
          </a:bodyPr>
          <a:lstStyle/>
          <a:p>
            <a:pPr marL="114300" algn="ctr">
              <a:lnSpc>
                <a:spcPct val="90000"/>
              </a:lnSpc>
              <a:spcAft>
                <a:spcPts val="600"/>
              </a:spcAft>
            </a:pPr>
            <a:r>
              <a:rPr lang="en-US" sz="1800" b="1" dirty="0" smtClean="0">
                <a:solidFill>
                  <a:srgbClr val="FFFFFF"/>
                </a:solidFill>
              </a:rPr>
              <a:t>Bulletin:</a:t>
            </a:r>
            <a:endParaRPr lang="en-US" sz="1800" b="1" dirty="0">
              <a:solidFill>
                <a:srgbClr val="FFFFFF"/>
              </a:solidFill>
            </a:endParaRPr>
          </a:p>
        </p:txBody>
      </p:sp>
      <p:sp>
        <p:nvSpPr>
          <p:cNvPr id="8" name="TextBox 7">
            <a:extLst>
              <a:ext uri="{FF2B5EF4-FFF2-40B4-BE49-F238E27FC236}">
                <a16:creationId xmlns:a16="http://schemas.microsoft.com/office/drawing/2014/main" id="{E6F769E8-37F9-472C-B95C-CE8CEDF79C13}"/>
              </a:ext>
            </a:extLst>
          </p:cNvPr>
          <p:cNvSpPr txBox="1"/>
          <p:nvPr/>
        </p:nvSpPr>
        <p:spPr>
          <a:xfrm>
            <a:off x="4596478" y="5077078"/>
            <a:ext cx="3963699" cy="369332"/>
          </a:xfrm>
          <a:prstGeom prst="rect">
            <a:avLst/>
          </a:prstGeom>
          <a:noFill/>
        </p:spPr>
        <p:txBody>
          <a:bodyPr wrap="square">
            <a:spAutoFit/>
          </a:bodyPr>
          <a:lstStyle/>
          <a:p>
            <a:pPr marL="114300" algn="ctr">
              <a:lnSpc>
                <a:spcPct val="90000"/>
              </a:lnSpc>
              <a:spcAft>
                <a:spcPts val="600"/>
              </a:spcAft>
            </a:pPr>
            <a:r>
              <a:rPr lang="en-US" sz="2000" b="1" dirty="0">
                <a:solidFill>
                  <a:srgbClr val="FFFFFF"/>
                </a:solidFill>
              </a:rPr>
              <a:t>Title</a:t>
            </a:r>
            <a:r>
              <a:rPr lang="en-US" sz="2000" b="1" dirty="0" smtClean="0">
                <a:solidFill>
                  <a:srgbClr val="FFFFFF"/>
                </a:solidFill>
              </a:rPr>
              <a:t>:   Cooling Water System</a:t>
            </a:r>
            <a:endParaRPr lang="en-US" sz="2000" b="1" dirty="0">
              <a:solidFill>
                <a:srgbClr val="FFFFFF"/>
              </a:solidFill>
            </a:endParaRPr>
          </a:p>
        </p:txBody>
      </p:sp>
    </p:spTree>
    <p:extLst>
      <p:ext uri="{BB962C8B-B14F-4D97-AF65-F5344CB8AC3E}">
        <p14:creationId xmlns:p14="http://schemas.microsoft.com/office/powerpoint/2010/main" val="3498358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5023" y="4135054"/>
            <a:ext cx="4447093" cy="2612777"/>
          </a:xfrm>
          <a:prstGeom prst="rect">
            <a:avLst/>
          </a:prstGeom>
        </p:spPr>
      </p:pic>
      <p:sp>
        <p:nvSpPr>
          <p:cNvPr id="4" name="TextBox 3"/>
          <p:cNvSpPr txBox="1"/>
          <p:nvPr/>
        </p:nvSpPr>
        <p:spPr>
          <a:xfrm>
            <a:off x="3169186" y="121186"/>
            <a:ext cx="1990481" cy="461665"/>
          </a:xfrm>
          <a:prstGeom prst="rect">
            <a:avLst/>
          </a:prstGeom>
          <a:noFill/>
        </p:spPr>
        <p:txBody>
          <a:bodyPr wrap="none" rtlCol="0">
            <a:spAutoFit/>
          </a:bodyPr>
          <a:lstStyle/>
          <a:p>
            <a:r>
              <a:rPr lang="en-IN" sz="2400" b="1" u="sng" dirty="0" smtClean="0">
                <a:solidFill>
                  <a:srgbClr val="FFFF00"/>
                </a:solidFill>
              </a:rPr>
              <a:t>Cooling Tower</a:t>
            </a:r>
            <a:endParaRPr lang="en-IN" sz="2400" b="1" u="sng" dirty="0">
              <a:solidFill>
                <a:srgbClr val="FFFF00"/>
              </a:solidFill>
            </a:endParaRPr>
          </a:p>
        </p:txBody>
      </p:sp>
      <p:sp>
        <p:nvSpPr>
          <p:cNvPr id="5" name="Rectangle 4"/>
          <p:cNvSpPr/>
          <p:nvPr/>
        </p:nvSpPr>
        <p:spPr>
          <a:xfrm>
            <a:off x="187287" y="869290"/>
            <a:ext cx="7094862" cy="5616922"/>
          </a:xfrm>
          <a:prstGeom prst="rect">
            <a:avLst/>
          </a:prstGeom>
        </p:spPr>
        <p:txBody>
          <a:bodyPr wrap="square">
            <a:spAutoFit/>
          </a:bodyPr>
          <a:lstStyle/>
          <a:p>
            <a:r>
              <a:rPr lang="en-IN" b="1" dirty="0">
                <a:solidFill>
                  <a:srgbClr val="FFFF00"/>
                </a:solidFill>
              </a:rPr>
              <a:t>How </a:t>
            </a:r>
            <a:r>
              <a:rPr lang="en-IN" b="1" dirty="0" smtClean="0">
                <a:solidFill>
                  <a:srgbClr val="FFFF00"/>
                </a:solidFill>
              </a:rPr>
              <a:t>A Cooling </a:t>
            </a:r>
            <a:r>
              <a:rPr lang="en-IN" b="1" dirty="0">
                <a:solidFill>
                  <a:srgbClr val="FFFF00"/>
                </a:solidFill>
              </a:rPr>
              <a:t>Tower Works?</a:t>
            </a:r>
          </a:p>
          <a:p>
            <a:endParaRPr lang="en-IN" dirty="0" smtClean="0">
              <a:solidFill>
                <a:srgbClr val="FFFF00"/>
              </a:solidFill>
            </a:endParaRPr>
          </a:p>
          <a:p>
            <a:r>
              <a:rPr lang="en-IN" sz="1700" dirty="0" smtClean="0">
                <a:solidFill>
                  <a:srgbClr val="FFFF00"/>
                </a:solidFill>
              </a:rPr>
              <a:t>Chilled water is pumped underground from circa 100 to 200m³ volume storage tanks (per TBM) located above ground, at a temperature of around 22deg/c. The water is on an open circuit and is returned back up to the surface at a rate of approx. 70m³/hr, from here the chilled temperature is maintained. The chilling water is used to cool down an enclosed TBM chilling water system that maintains the electrical driven cutter head motors and hydraulic power systems to a working temperature to less than 50deg/c.</a:t>
            </a:r>
          </a:p>
          <a:p>
            <a:r>
              <a:rPr lang="en-IN" sz="1700" dirty="0" smtClean="0">
                <a:solidFill>
                  <a:srgbClr val="FFFF00"/>
                </a:solidFill>
              </a:rPr>
              <a:t>The surface mounted cooling tower works by the following methodology: Hot </a:t>
            </a:r>
            <a:r>
              <a:rPr lang="en-IN" sz="1700" dirty="0">
                <a:solidFill>
                  <a:srgbClr val="FFFF00"/>
                </a:solidFill>
              </a:rPr>
              <a:t>water </a:t>
            </a:r>
            <a:r>
              <a:rPr lang="en-IN" sz="1700" dirty="0" smtClean="0">
                <a:solidFill>
                  <a:srgbClr val="FFFF00"/>
                </a:solidFill>
              </a:rPr>
              <a:t>is fed into the </a:t>
            </a:r>
            <a:r>
              <a:rPr lang="en-IN" sz="1700" dirty="0">
                <a:solidFill>
                  <a:srgbClr val="FFFF00"/>
                </a:solidFill>
              </a:rPr>
              <a:t>inlet of the tower and pumped up to the header. The header contains nozzles and sprinklers which are used to spray water</a:t>
            </a:r>
            <a:r>
              <a:rPr lang="en-IN" sz="1700" dirty="0" smtClean="0">
                <a:solidFill>
                  <a:srgbClr val="FFFF00"/>
                </a:solidFill>
              </a:rPr>
              <a:t>, from hereon, the </a:t>
            </a:r>
            <a:r>
              <a:rPr lang="en-IN" sz="1700" dirty="0">
                <a:solidFill>
                  <a:srgbClr val="FFFF00"/>
                </a:solidFill>
              </a:rPr>
              <a:t>water comes to </a:t>
            </a:r>
            <a:r>
              <a:rPr lang="en-IN" sz="1700" dirty="0" smtClean="0">
                <a:solidFill>
                  <a:srgbClr val="FFFF00"/>
                </a:solidFill>
              </a:rPr>
              <a:t>a section titled PVC filling, That is </a:t>
            </a:r>
            <a:r>
              <a:rPr lang="en-IN" sz="1700" dirty="0">
                <a:solidFill>
                  <a:srgbClr val="FFFF00"/>
                </a:solidFill>
              </a:rPr>
              <a:t>used to reduce the speed of the water. At the top of the cooling tower, fans are used to lift air </a:t>
            </a:r>
            <a:r>
              <a:rPr lang="en-IN" sz="1700" dirty="0" smtClean="0">
                <a:solidFill>
                  <a:srgbClr val="FFFF00"/>
                </a:solidFill>
              </a:rPr>
              <a:t>from the </a:t>
            </a:r>
            <a:r>
              <a:rPr lang="en-IN" sz="1700" dirty="0">
                <a:solidFill>
                  <a:srgbClr val="FFFF00"/>
                </a:solidFill>
              </a:rPr>
              <a:t>bottom to the </a:t>
            </a:r>
            <a:r>
              <a:rPr lang="en-IN" sz="1700" dirty="0" smtClean="0">
                <a:solidFill>
                  <a:srgbClr val="FFFF00"/>
                </a:solidFill>
              </a:rPr>
              <a:t>top, that are main contributory operation that dissipates the heat from the water.</a:t>
            </a:r>
            <a:r>
              <a:rPr lang="en-IN" sz="1700" dirty="0">
                <a:solidFill>
                  <a:srgbClr val="FFFF00"/>
                </a:solidFill>
              </a:rPr>
              <a:t/>
            </a:r>
            <a:br>
              <a:rPr lang="en-IN" sz="1700" dirty="0">
                <a:solidFill>
                  <a:srgbClr val="FFFF00"/>
                </a:solidFill>
              </a:rPr>
            </a:br>
            <a:r>
              <a:rPr lang="en-IN" sz="1700" dirty="0">
                <a:solidFill>
                  <a:srgbClr val="FFFF00"/>
                </a:solidFill>
              </a:rPr>
              <a:t>Because of its slow speed and more contact area of water, it makes a good connection between air and hot water. The process will reduce the temperature of water by evaporation process and cooled water is collected at the bottom of the cooling tower, and this cooled water is used again in the TBM</a:t>
            </a:r>
          </a:p>
        </p:txBody>
      </p:sp>
      <p:pic>
        <p:nvPicPr>
          <p:cNvPr id="7" name="Picture 2" descr="5 Tr -750 Tr FRP Cooling Towers, Rs 480000 /piece Paltech Cooling Towers &amp;  Equipments Limited | ID: 17963311288"/>
          <p:cNvPicPr>
            <a:picLocks noChangeAspect="1" noChangeArrowheads="1"/>
          </p:cNvPicPr>
          <p:nvPr/>
        </p:nvPicPr>
        <p:blipFill rotWithShape="1">
          <a:blip r:embed="rId3">
            <a:extLst>
              <a:ext uri="{28A0092B-C50C-407E-A947-70E740481C1C}">
                <a14:useLocalDpi xmlns:a14="http://schemas.microsoft.com/office/drawing/2010/main" val="0"/>
              </a:ext>
            </a:extLst>
          </a:blip>
          <a:srcRect l="-1" r="558" b="1571"/>
          <a:stretch/>
        </p:blipFill>
        <p:spPr bwMode="auto">
          <a:xfrm>
            <a:off x="7385023" y="121186"/>
            <a:ext cx="4447093" cy="3978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351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87274" y="1685581"/>
            <a:ext cx="2622015" cy="1139219"/>
            <a:chOff x="7357031" y="1076446"/>
            <a:chExt cx="1975147" cy="1030146"/>
          </a:xfrm>
        </p:grpSpPr>
        <p:grpSp>
          <p:nvGrpSpPr>
            <p:cNvPr id="3" name="Group 2"/>
            <p:cNvGrpSpPr/>
            <p:nvPr/>
          </p:nvGrpSpPr>
          <p:grpSpPr>
            <a:xfrm>
              <a:off x="7357031" y="1076446"/>
              <a:ext cx="1975147" cy="1030146"/>
              <a:chOff x="7357031" y="1088020"/>
              <a:chExt cx="1975147" cy="1030146"/>
            </a:xfrm>
          </p:grpSpPr>
          <p:cxnSp>
            <p:nvCxnSpPr>
              <p:cNvPr id="5" name="Straight Connector 4"/>
              <p:cNvCxnSpPr/>
              <p:nvPr/>
            </p:nvCxnSpPr>
            <p:spPr>
              <a:xfrm flipV="1">
                <a:off x="7357031" y="2094027"/>
                <a:ext cx="1975147" cy="23149"/>
              </a:xfrm>
              <a:prstGeom prst="line">
                <a:avLst/>
              </a:prstGeom>
            </p:spPr>
            <p:style>
              <a:lnRef idx="3">
                <a:schemeClr val="accent4"/>
              </a:lnRef>
              <a:fillRef idx="0">
                <a:schemeClr val="accent4"/>
              </a:fillRef>
              <a:effectRef idx="2">
                <a:schemeClr val="accent4"/>
              </a:effectRef>
              <a:fontRef idx="minor">
                <a:schemeClr val="tx1"/>
              </a:fontRef>
            </p:style>
          </p:cxnSp>
          <p:cxnSp>
            <p:nvCxnSpPr>
              <p:cNvPr id="6" name="Straight Connector 5"/>
              <p:cNvCxnSpPr/>
              <p:nvPr/>
            </p:nvCxnSpPr>
            <p:spPr>
              <a:xfrm>
                <a:off x="7357031" y="1088020"/>
                <a:ext cx="0" cy="1030146"/>
              </a:xfrm>
              <a:prstGeom prst="line">
                <a:avLst/>
              </a:prstGeom>
            </p:spPr>
            <p:style>
              <a:lnRef idx="3">
                <a:schemeClr val="accent4"/>
              </a:lnRef>
              <a:fillRef idx="0">
                <a:schemeClr val="accent4"/>
              </a:fillRef>
              <a:effectRef idx="2">
                <a:schemeClr val="accent4"/>
              </a:effectRef>
              <a:fontRef idx="minor">
                <a:schemeClr val="tx1"/>
              </a:fontRef>
            </p:style>
          </p:cxnSp>
        </p:grpSp>
        <p:cxnSp>
          <p:nvCxnSpPr>
            <p:cNvPr id="4" name="Straight Connector 3"/>
            <p:cNvCxnSpPr/>
            <p:nvPr/>
          </p:nvCxnSpPr>
          <p:spPr>
            <a:xfrm>
              <a:off x="9332178" y="1088020"/>
              <a:ext cx="0" cy="995423"/>
            </a:xfrm>
            <a:prstGeom prst="line">
              <a:avLst/>
            </a:prstGeom>
          </p:spPr>
          <p:style>
            <a:lnRef idx="3">
              <a:schemeClr val="accent4"/>
            </a:lnRef>
            <a:fillRef idx="0">
              <a:schemeClr val="accent4"/>
            </a:fillRef>
            <a:effectRef idx="2">
              <a:schemeClr val="accent4"/>
            </a:effectRef>
            <a:fontRef idx="minor">
              <a:schemeClr val="tx1"/>
            </a:fontRef>
          </p:style>
        </p:cxnSp>
      </p:grpSp>
      <p:sp>
        <p:nvSpPr>
          <p:cNvPr id="7" name="Teardrop 6"/>
          <p:cNvSpPr/>
          <p:nvPr/>
        </p:nvSpPr>
        <p:spPr>
          <a:xfrm rot="18879050">
            <a:off x="8901686" y="478586"/>
            <a:ext cx="1193193" cy="1111170"/>
          </a:xfrm>
          <a:prstGeom prst="teardrop">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n>
                <a:solidFill>
                  <a:srgbClr val="FF0000"/>
                </a:solidFill>
              </a:ln>
            </a:endParaRPr>
          </a:p>
        </p:txBody>
      </p:sp>
      <p:grpSp>
        <p:nvGrpSpPr>
          <p:cNvPr id="333" name="Group 332"/>
          <p:cNvGrpSpPr/>
          <p:nvPr/>
        </p:nvGrpSpPr>
        <p:grpSpPr>
          <a:xfrm>
            <a:off x="8856787" y="381630"/>
            <a:ext cx="1239104" cy="1467966"/>
            <a:chOff x="8856787" y="381630"/>
            <a:chExt cx="1239104" cy="1467966"/>
          </a:xfrm>
        </p:grpSpPr>
        <p:cxnSp>
          <p:nvCxnSpPr>
            <p:cNvPr id="11" name="Straight Arrow Connector 10"/>
            <p:cNvCxnSpPr/>
            <p:nvPr/>
          </p:nvCxnSpPr>
          <p:spPr>
            <a:xfrm flipH="1">
              <a:off x="8856787" y="1338594"/>
              <a:ext cx="204872" cy="510454"/>
            </a:xfrm>
            <a:prstGeom prst="straightConnector1">
              <a:avLst/>
            </a:prstGeom>
            <a:ln>
              <a:solidFill>
                <a:srgbClr val="00B0F0"/>
              </a:solidFill>
              <a:tailEnd type="triangle"/>
            </a:ln>
          </p:spPr>
          <p:style>
            <a:lnRef idx="3">
              <a:schemeClr val="accent5"/>
            </a:lnRef>
            <a:fillRef idx="0">
              <a:schemeClr val="accent5"/>
            </a:fillRef>
            <a:effectRef idx="2">
              <a:schemeClr val="accent5"/>
            </a:effectRef>
            <a:fontRef idx="minor">
              <a:schemeClr val="tx1"/>
            </a:fontRef>
          </p:style>
        </p:cxnSp>
        <p:cxnSp>
          <p:nvCxnSpPr>
            <p:cNvPr id="12" name="Straight Arrow Connector 11"/>
            <p:cNvCxnSpPr/>
            <p:nvPr/>
          </p:nvCxnSpPr>
          <p:spPr>
            <a:xfrm>
              <a:off x="9505096" y="1383007"/>
              <a:ext cx="32897" cy="466589"/>
            </a:xfrm>
            <a:prstGeom prst="straightConnector1">
              <a:avLst/>
            </a:prstGeom>
            <a:ln>
              <a:solidFill>
                <a:srgbClr val="00B0F0"/>
              </a:solidFill>
              <a:tailEnd type="triangle"/>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p:nvPr/>
          </p:nvCxnSpPr>
          <p:spPr>
            <a:xfrm flipH="1">
              <a:off x="9096982" y="1360663"/>
              <a:ext cx="86233" cy="488385"/>
            </a:xfrm>
            <a:prstGeom prst="straightConnector1">
              <a:avLst/>
            </a:prstGeom>
            <a:ln>
              <a:solidFill>
                <a:srgbClr val="00B0F0"/>
              </a:solidFill>
              <a:tailEnd type="triangle"/>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a:xfrm flipH="1">
              <a:off x="9318937" y="1383007"/>
              <a:ext cx="11694" cy="466315"/>
            </a:xfrm>
            <a:prstGeom prst="straightConnector1">
              <a:avLst/>
            </a:prstGeom>
            <a:ln>
              <a:solidFill>
                <a:srgbClr val="00B0F0"/>
              </a:solidFill>
              <a:tailEnd type="triangle"/>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9671780" y="1351429"/>
              <a:ext cx="102288" cy="497619"/>
            </a:xfrm>
            <a:prstGeom prst="straightConnector1">
              <a:avLst/>
            </a:prstGeom>
            <a:ln>
              <a:solidFill>
                <a:srgbClr val="00B0F0"/>
              </a:solidFill>
              <a:tailEnd type="triangle"/>
            </a:ln>
          </p:spPr>
          <p:style>
            <a:lnRef idx="3">
              <a:schemeClr val="accent5"/>
            </a:lnRef>
            <a:fillRef idx="0">
              <a:schemeClr val="accent5"/>
            </a:fillRef>
            <a:effectRef idx="2">
              <a:schemeClr val="accent5"/>
            </a:effectRef>
            <a:fontRef idx="minor">
              <a:schemeClr val="tx1"/>
            </a:fontRef>
          </p:style>
        </p:cxnSp>
        <p:cxnSp>
          <p:nvCxnSpPr>
            <p:cNvPr id="16" name="Straight Arrow Connector 15"/>
            <p:cNvCxnSpPr/>
            <p:nvPr/>
          </p:nvCxnSpPr>
          <p:spPr>
            <a:xfrm>
              <a:off x="9825388" y="932642"/>
              <a:ext cx="103870" cy="352155"/>
            </a:xfrm>
            <a:prstGeom prst="straightConnector1">
              <a:avLst/>
            </a:prstGeom>
            <a:ln>
              <a:solidFill>
                <a:srgbClr val="00B0F0"/>
              </a:solidFill>
              <a:tailEnd type="triangle"/>
            </a:ln>
          </p:spPr>
          <p:style>
            <a:lnRef idx="3">
              <a:schemeClr val="accent5"/>
            </a:lnRef>
            <a:fillRef idx="0">
              <a:schemeClr val="accent5"/>
            </a:fillRef>
            <a:effectRef idx="2">
              <a:schemeClr val="accent5"/>
            </a:effectRef>
            <a:fontRef idx="minor">
              <a:schemeClr val="tx1"/>
            </a:fontRef>
          </p:style>
        </p:cxnSp>
        <p:cxnSp>
          <p:nvCxnSpPr>
            <p:cNvPr id="17" name="Straight Arrow Connector 16"/>
            <p:cNvCxnSpPr/>
            <p:nvPr/>
          </p:nvCxnSpPr>
          <p:spPr>
            <a:xfrm>
              <a:off x="9706338" y="932642"/>
              <a:ext cx="25968" cy="334686"/>
            </a:xfrm>
            <a:prstGeom prst="straightConnector1">
              <a:avLst/>
            </a:prstGeom>
            <a:ln>
              <a:solidFill>
                <a:srgbClr val="00B0F0"/>
              </a:solidFill>
              <a:tailEnd type="triangle"/>
            </a:ln>
          </p:spPr>
          <p:style>
            <a:lnRef idx="3">
              <a:schemeClr val="accent5"/>
            </a:lnRef>
            <a:fillRef idx="0">
              <a:schemeClr val="accent5"/>
            </a:fillRef>
            <a:effectRef idx="2">
              <a:schemeClr val="accent5"/>
            </a:effectRef>
            <a:fontRef idx="minor">
              <a:schemeClr val="tx1"/>
            </a:fontRef>
          </p:style>
        </p:cxnSp>
        <p:cxnSp>
          <p:nvCxnSpPr>
            <p:cNvPr id="18" name="Straight Arrow Connector 17"/>
            <p:cNvCxnSpPr/>
            <p:nvPr/>
          </p:nvCxnSpPr>
          <p:spPr>
            <a:xfrm>
              <a:off x="9585139" y="914227"/>
              <a:ext cx="1" cy="353101"/>
            </a:xfrm>
            <a:prstGeom prst="straightConnector1">
              <a:avLst/>
            </a:prstGeom>
            <a:ln>
              <a:solidFill>
                <a:srgbClr val="00B0F0"/>
              </a:solidFill>
              <a:tailEnd type="triangle"/>
            </a:ln>
          </p:spPr>
          <p:style>
            <a:lnRef idx="3">
              <a:schemeClr val="accent5"/>
            </a:lnRef>
            <a:fillRef idx="0">
              <a:schemeClr val="accent5"/>
            </a:fillRef>
            <a:effectRef idx="2">
              <a:schemeClr val="accent5"/>
            </a:effectRef>
            <a:fontRef idx="minor">
              <a:schemeClr val="tx1"/>
            </a:fontRef>
          </p:style>
        </p:cxnSp>
        <p:cxnSp>
          <p:nvCxnSpPr>
            <p:cNvPr id="19" name="Straight Arrow Connector 18"/>
            <p:cNvCxnSpPr/>
            <p:nvPr/>
          </p:nvCxnSpPr>
          <p:spPr>
            <a:xfrm>
              <a:off x="9432127" y="914225"/>
              <a:ext cx="647" cy="363602"/>
            </a:xfrm>
            <a:prstGeom prst="straightConnector1">
              <a:avLst/>
            </a:prstGeom>
            <a:ln>
              <a:solidFill>
                <a:srgbClr val="00B0F0"/>
              </a:solidFill>
              <a:tailEnd type="triangle"/>
            </a:ln>
          </p:spPr>
          <p:style>
            <a:lnRef idx="3">
              <a:schemeClr val="accent5"/>
            </a:lnRef>
            <a:fillRef idx="0">
              <a:schemeClr val="accent5"/>
            </a:fillRef>
            <a:effectRef idx="2">
              <a:schemeClr val="accent5"/>
            </a:effectRef>
            <a:fontRef idx="minor">
              <a:schemeClr val="tx1"/>
            </a:fontRef>
          </p:style>
        </p:cxnSp>
        <p:cxnSp>
          <p:nvCxnSpPr>
            <p:cNvPr id="20" name="Straight Arrow Connector 19"/>
            <p:cNvCxnSpPr/>
            <p:nvPr/>
          </p:nvCxnSpPr>
          <p:spPr>
            <a:xfrm flipH="1">
              <a:off x="9009361" y="932642"/>
              <a:ext cx="173854" cy="334686"/>
            </a:xfrm>
            <a:prstGeom prst="straightConnector1">
              <a:avLst/>
            </a:prstGeom>
            <a:ln>
              <a:solidFill>
                <a:srgbClr val="00B0F0"/>
              </a:solidFill>
              <a:tailEnd type="triangle"/>
            </a:ln>
          </p:spPr>
          <p:style>
            <a:lnRef idx="3">
              <a:schemeClr val="accent5"/>
            </a:lnRef>
            <a:fillRef idx="0">
              <a:schemeClr val="accent5"/>
            </a:fillRef>
            <a:effectRef idx="2">
              <a:schemeClr val="accent5"/>
            </a:effectRef>
            <a:fontRef idx="minor">
              <a:schemeClr val="tx1"/>
            </a:fontRef>
          </p:style>
        </p:cxnSp>
        <p:cxnSp>
          <p:nvCxnSpPr>
            <p:cNvPr id="21" name="Straight Arrow Connector 20"/>
            <p:cNvCxnSpPr/>
            <p:nvPr/>
          </p:nvCxnSpPr>
          <p:spPr>
            <a:xfrm flipH="1">
              <a:off x="9245934" y="932642"/>
              <a:ext cx="58025" cy="334686"/>
            </a:xfrm>
            <a:prstGeom prst="straightConnector1">
              <a:avLst/>
            </a:prstGeom>
            <a:ln>
              <a:solidFill>
                <a:srgbClr val="00B0F0"/>
              </a:solidFill>
              <a:tailEnd type="triangle"/>
            </a:ln>
          </p:spPr>
          <p:style>
            <a:lnRef idx="3">
              <a:schemeClr val="accent5"/>
            </a:lnRef>
            <a:fillRef idx="0">
              <a:schemeClr val="accent5"/>
            </a:fillRef>
            <a:effectRef idx="2">
              <a:schemeClr val="accent5"/>
            </a:effectRef>
            <a:fontRef idx="minor">
              <a:schemeClr val="tx1"/>
            </a:fontRef>
          </p:style>
        </p:cxnSp>
        <p:cxnSp>
          <p:nvCxnSpPr>
            <p:cNvPr id="22" name="Straight Arrow Connector 21"/>
            <p:cNvCxnSpPr/>
            <p:nvPr/>
          </p:nvCxnSpPr>
          <p:spPr>
            <a:xfrm flipH="1">
              <a:off x="9325446" y="381630"/>
              <a:ext cx="130235" cy="418287"/>
            </a:xfrm>
            <a:prstGeom prst="straightConnector1">
              <a:avLst/>
            </a:prstGeom>
            <a:ln>
              <a:solidFill>
                <a:srgbClr val="00B0F0"/>
              </a:solidFill>
              <a:tailEnd type="triangle"/>
            </a:ln>
          </p:spPr>
          <p:style>
            <a:lnRef idx="3">
              <a:schemeClr val="accent5"/>
            </a:lnRef>
            <a:fillRef idx="0">
              <a:schemeClr val="accent5"/>
            </a:fillRef>
            <a:effectRef idx="2">
              <a:schemeClr val="accent5"/>
            </a:effectRef>
            <a:fontRef idx="minor">
              <a:schemeClr val="tx1"/>
            </a:fontRef>
          </p:style>
        </p:cxnSp>
        <p:cxnSp>
          <p:nvCxnSpPr>
            <p:cNvPr id="23" name="Straight Arrow Connector 22"/>
            <p:cNvCxnSpPr/>
            <p:nvPr/>
          </p:nvCxnSpPr>
          <p:spPr>
            <a:xfrm>
              <a:off x="9585140" y="381630"/>
              <a:ext cx="121198" cy="418287"/>
            </a:xfrm>
            <a:prstGeom prst="straightConnector1">
              <a:avLst/>
            </a:prstGeom>
            <a:ln>
              <a:solidFill>
                <a:srgbClr val="00B0F0"/>
              </a:solidFill>
              <a:tailEnd type="triangle"/>
            </a:ln>
          </p:spPr>
          <p:style>
            <a:lnRef idx="3">
              <a:schemeClr val="accent5"/>
            </a:lnRef>
            <a:fillRef idx="0">
              <a:schemeClr val="accent5"/>
            </a:fillRef>
            <a:effectRef idx="2">
              <a:schemeClr val="accent5"/>
            </a:effectRef>
            <a:fontRef idx="minor">
              <a:schemeClr val="tx1"/>
            </a:fontRef>
          </p:style>
        </p:cxnSp>
        <p:cxnSp>
          <p:nvCxnSpPr>
            <p:cNvPr id="10" name="Straight Arrow Connector 9"/>
            <p:cNvCxnSpPr/>
            <p:nvPr/>
          </p:nvCxnSpPr>
          <p:spPr>
            <a:xfrm>
              <a:off x="9878977" y="1330280"/>
              <a:ext cx="216914" cy="518768"/>
            </a:xfrm>
            <a:prstGeom prst="straightConnector1">
              <a:avLst/>
            </a:prstGeom>
            <a:ln>
              <a:solidFill>
                <a:srgbClr val="00B0F0"/>
              </a:solidFill>
              <a:tailEnd type="triangle"/>
            </a:ln>
          </p:spPr>
          <p:style>
            <a:lnRef idx="3">
              <a:schemeClr val="accent5"/>
            </a:lnRef>
            <a:fillRef idx="0">
              <a:schemeClr val="accent5"/>
            </a:fillRef>
            <a:effectRef idx="2">
              <a:schemeClr val="accent5"/>
            </a:effectRef>
            <a:fontRef idx="minor">
              <a:schemeClr val="tx1"/>
            </a:fontRef>
          </p:style>
        </p:cxnSp>
      </p:grpSp>
      <p:grpSp>
        <p:nvGrpSpPr>
          <p:cNvPr id="47" name="Group 46"/>
          <p:cNvGrpSpPr/>
          <p:nvPr/>
        </p:nvGrpSpPr>
        <p:grpSpPr>
          <a:xfrm>
            <a:off x="8254817" y="2000465"/>
            <a:ext cx="2487843" cy="684953"/>
            <a:chOff x="8372009" y="2652938"/>
            <a:chExt cx="2487843" cy="995242"/>
          </a:xfrm>
        </p:grpSpPr>
        <p:cxnSp>
          <p:nvCxnSpPr>
            <p:cNvPr id="48" name="Straight Connector 47"/>
            <p:cNvCxnSpPr/>
            <p:nvPr/>
          </p:nvCxnSpPr>
          <p:spPr>
            <a:xfrm>
              <a:off x="8854633" y="3111978"/>
              <a:ext cx="303443"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49" name="Straight Connector 48"/>
            <p:cNvCxnSpPr/>
            <p:nvPr/>
          </p:nvCxnSpPr>
          <p:spPr>
            <a:xfrm>
              <a:off x="9785022" y="3116115"/>
              <a:ext cx="251539"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50" name="Straight Connector 49"/>
            <p:cNvCxnSpPr/>
            <p:nvPr/>
          </p:nvCxnSpPr>
          <p:spPr>
            <a:xfrm>
              <a:off x="10445771" y="3116115"/>
              <a:ext cx="338928"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51" name="Straight Connector 50"/>
            <p:cNvCxnSpPr/>
            <p:nvPr/>
          </p:nvCxnSpPr>
          <p:spPr>
            <a:xfrm>
              <a:off x="8502068" y="2894490"/>
              <a:ext cx="324091"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a:off x="9158076" y="2894490"/>
              <a:ext cx="360435"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9770050" y="2894490"/>
              <a:ext cx="272964"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54" name="Straight Connector 53"/>
            <p:cNvCxnSpPr/>
            <p:nvPr/>
          </p:nvCxnSpPr>
          <p:spPr>
            <a:xfrm>
              <a:off x="10220446" y="2894490"/>
              <a:ext cx="243068"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55" name="Straight Connector 54"/>
            <p:cNvCxnSpPr/>
            <p:nvPr/>
          </p:nvCxnSpPr>
          <p:spPr>
            <a:xfrm>
              <a:off x="8382332" y="3352092"/>
              <a:ext cx="303443"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56" name="Straight Connector 55"/>
            <p:cNvCxnSpPr/>
            <p:nvPr/>
          </p:nvCxnSpPr>
          <p:spPr>
            <a:xfrm>
              <a:off x="8871886" y="3352092"/>
              <a:ext cx="303443"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57" name="Straight Connector 56"/>
            <p:cNvCxnSpPr/>
            <p:nvPr/>
          </p:nvCxnSpPr>
          <p:spPr>
            <a:xfrm>
              <a:off x="9409372" y="3352092"/>
              <a:ext cx="303443"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58" name="Straight Connector 57"/>
            <p:cNvCxnSpPr/>
            <p:nvPr/>
          </p:nvCxnSpPr>
          <p:spPr>
            <a:xfrm>
              <a:off x="9486954" y="3352092"/>
              <a:ext cx="303443"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59" name="Straight Connector 58"/>
            <p:cNvCxnSpPr/>
            <p:nvPr/>
          </p:nvCxnSpPr>
          <p:spPr>
            <a:xfrm>
              <a:off x="10060756" y="3352092"/>
              <a:ext cx="303443"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60" name="Straight Connector 59"/>
            <p:cNvCxnSpPr/>
            <p:nvPr/>
          </p:nvCxnSpPr>
          <p:spPr>
            <a:xfrm>
              <a:off x="10533344" y="3352092"/>
              <a:ext cx="303443"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61" name="Straight Connector 60"/>
            <p:cNvCxnSpPr/>
            <p:nvPr/>
          </p:nvCxnSpPr>
          <p:spPr>
            <a:xfrm>
              <a:off x="10556409" y="3648180"/>
              <a:ext cx="303443"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62" name="Straight Connector 61"/>
            <p:cNvCxnSpPr/>
            <p:nvPr/>
          </p:nvCxnSpPr>
          <p:spPr>
            <a:xfrm>
              <a:off x="10049582" y="3640123"/>
              <a:ext cx="303443"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63" name="Straight Connector 62"/>
            <p:cNvCxnSpPr/>
            <p:nvPr/>
          </p:nvCxnSpPr>
          <p:spPr>
            <a:xfrm>
              <a:off x="9538830" y="3616058"/>
              <a:ext cx="303443"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64" name="Straight Connector 63"/>
            <p:cNvCxnSpPr/>
            <p:nvPr/>
          </p:nvCxnSpPr>
          <p:spPr>
            <a:xfrm>
              <a:off x="9023608" y="3616058"/>
              <a:ext cx="303443"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65" name="Straight Connector 64"/>
            <p:cNvCxnSpPr/>
            <p:nvPr/>
          </p:nvCxnSpPr>
          <p:spPr>
            <a:xfrm>
              <a:off x="8437814" y="3614530"/>
              <a:ext cx="303443"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66" name="Straight Connector 65"/>
            <p:cNvCxnSpPr/>
            <p:nvPr/>
          </p:nvCxnSpPr>
          <p:spPr>
            <a:xfrm>
              <a:off x="8417166" y="3111978"/>
              <a:ext cx="324091"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67" name="Straight Connector 66"/>
            <p:cNvCxnSpPr/>
            <p:nvPr/>
          </p:nvCxnSpPr>
          <p:spPr>
            <a:xfrm>
              <a:off x="8842981" y="2684952"/>
              <a:ext cx="324091"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174" name="Straight Connector 173"/>
            <p:cNvCxnSpPr/>
            <p:nvPr/>
          </p:nvCxnSpPr>
          <p:spPr>
            <a:xfrm>
              <a:off x="9327051" y="2652938"/>
              <a:ext cx="324091"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219" name="Straight Connector 218"/>
            <p:cNvCxnSpPr/>
            <p:nvPr/>
          </p:nvCxnSpPr>
          <p:spPr>
            <a:xfrm>
              <a:off x="9930801" y="2652938"/>
              <a:ext cx="324091"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220" name="Straight Connector 219"/>
            <p:cNvCxnSpPr/>
            <p:nvPr/>
          </p:nvCxnSpPr>
          <p:spPr>
            <a:xfrm>
              <a:off x="8372009" y="2684952"/>
              <a:ext cx="324091"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cxnSp>
          <p:nvCxnSpPr>
            <p:cNvPr id="221" name="Straight Connector 220"/>
            <p:cNvCxnSpPr/>
            <p:nvPr/>
          </p:nvCxnSpPr>
          <p:spPr>
            <a:xfrm>
              <a:off x="10442866" y="2652938"/>
              <a:ext cx="324091"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grpSp>
      <p:grpSp>
        <p:nvGrpSpPr>
          <p:cNvPr id="222" name="Group 221"/>
          <p:cNvGrpSpPr/>
          <p:nvPr/>
        </p:nvGrpSpPr>
        <p:grpSpPr>
          <a:xfrm>
            <a:off x="10634682" y="550847"/>
            <a:ext cx="1131324" cy="1176726"/>
            <a:chOff x="13791802" y="158267"/>
            <a:chExt cx="890879" cy="1176726"/>
          </a:xfrm>
        </p:grpSpPr>
        <p:cxnSp>
          <p:nvCxnSpPr>
            <p:cNvPr id="223" name="Elbow Connector 222"/>
            <p:cNvCxnSpPr/>
            <p:nvPr/>
          </p:nvCxnSpPr>
          <p:spPr>
            <a:xfrm rot="5400000">
              <a:off x="13648879" y="301190"/>
              <a:ext cx="1176726" cy="890879"/>
            </a:xfrm>
            <a:prstGeom prst="bentConnector3">
              <a:avLst/>
            </a:prstGeom>
            <a:ln>
              <a:solidFill>
                <a:srgbClr val="00B0F0"/>
              </a:solidFill>
              <a:tailEnd type="triangle"/>
            </a:ln>
          </p:spPr>
          <p:style>
            <a:lnRef idx="3">
              <a:schemeClr val="accent5"/>
            </a:lnRef>
            <a:fillRef idx="0">
              <a:schemeClr val="accent5"/>
            </a:fillRef>
            <a:effectRef idx="2">
              <a:schemeClr val="accent5"/>
            </a:effectRef>
            <a:fontRef idx="minor">
              <a:schemeClr val="tx1"/>
            </a:fontRef>
          </p:style>
        </p:cxnSp>
        <p:pic>
          <p:nvPicPr>
            <p:cNvPr id="224" name="Picture 223"/>
            <p:cNvPicPr>
              <a:picLocks noChangeAspect="1"/>
            </p:cNvPicPr>
            <p:nvPr/>
          </p:nvPicPr>
          <p:blipFill rotWithShape="1">
            <a:blip r:embed="rId2"/>
            <a:srcRect l="3592" t="40593" r="70098" b="5047"/>
            <a:stretch/>
          </p:blipFill>
          <p:spPr>
            <a:xfrm>
              <a:off x="14146197" y="540062"/>
              <a:ext cx="315850" cy="316270"/>
            </a:xfrm>
            <a:prstGeom prst="rect">
              <a:avLst/>
            </a:prstGeom>
            <a:ln>
              <a:solidFill>
                <a:schemeClr val="bg1"/>
              </a:solidFill>
            </a:ln>
          </p:spPr>
        </p:pic>
      </p:grpSp>
      <p:cxnSp>
        <p:nvCxnSpPr>
          <p:cNvPr id="245" name="Straight Connector 244"/>
          <p:cNvCxnSpPr/>
          <p:nvPr/>
        </p:nvCxnSpPr>
        <p:spPr>
          <a:xfrm flipH="1">
            <a:off x="7403335" y="2685418"/>
            <a:ext cx="32327" cy="2789965"/>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248" name="Straight Connector 247"/>
          <p:cNvCxnSpPr/>
          <p:nvPr/>
        </p:nvCxnSpPr>
        <p:spPr>
          <a:xfrm flipH="1">
            <a:off x="1795751" y="5464366"/>
            <a:ext cx="5607584" cy="11018"/>
          </a:xfrm>
          <a:prstGeom prst="line">
            <a:avLst/>
          </a:prstGeom>
        </p:spPr>
        <p:style>
          <a:lnRef idx="3">
            <a:schemeClr val="accent6"/>
          </a:lnRef>
          <a:fillRef idx="0">
            <a:schemeClr val="accent6"/>
          </a:fillRef>
          <a:effectRef idx="2">
            <a:schemeClr val="accent6"/>
          </a:effectRef>
          <a:fontRef idx="minor">
            <a:schemeClr val="tx1"/>
          </a:fontRef>
        </p:style>
      </p:cxnSp>
      <p:cxnSp>
        <p:nvCxnSpPr>
          <p:cNvPr id="249" name="Straight Connector 248"/>
          <p:cNvCxnSpPr/>
          <p:nvPr/>
        </p:nvCxnSpPr>
        <p:spPr>
          <a:xfrm flipH="1">
            <a:off x="1795749" y="4922638"/>
            <a:ext cx="518894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1" name="Straight Connector 250"/>
          <p:cNvCxnSpPr/>
          <p:nvPr/>
        </p:nvCxnSpPr>
        <p:spPr>
          <a:xfrm flipH="1">
            <a:off x="6971647" y="204257"/>
            <a:ext cx="57031" cy="4718381"/>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54" name="Straight Connector 253"/>
          <p:cNvCxnSpPr/>
          <p:nvPr/>
        </p:nvCxnSpPr>
        <p:spPr>
          <a:xfrm flipV="1">
            <a:off x="7028678" y="186369"/>
            <a:ext cx="2501324" cy="12835"/>
          </a:xfrm>
          <a:prstGeom prst="line">
            <a:avLst/>
          </a:prstGeom>
        </p:spPr>
        <p:style>
          <a:lnRef idx="3">
            <a:schemeClr val="accent2"/>
          </a:lnRef>
          <a:fillRef idx="0">
            <a:schemeClr val="accent2"/>
          </a:fillRef>
          <a:effectRef idx="2">
            <a:schemeClr val="accent2"/>
          </a:effectRef>
          <a:fontRef idx="minor">
            <a:schemeClr val="tx1"/>
          </a:fontRef>
        </p:style>
      </p:cxnSp>
      <p:cxnSp>
        <p:nvCxnSpPr>
          <p:cNvPr id="256" name="Straight Connector 255"/>
          <p:cNvCxnSpPr/>
          <p:nvPr/>
        </p:nvCxnSpPr>
        <p:spPr>
          <a:xfrm flipH="1">
            <a:off x="9516525" y="173200"/>
            <a:ext cx="6040" cy="215961"/>
          </a:xfrm>
          <a:prstGeom prst="line">
            <a:avLst/>
          </a:prstGeom>
        </p:spPr>
        <p:style>
          <a:lnRef idx="3">
            <a:schemeClr val="accent2"/>
          </a:lnRef>
          <a:fillRef idx="0">
            <a:schemeClr val="accent2"/>
          </a:fillRef>
          <a:effectRef idx="2">
            <a:schemeClr val="accent2"/>
          </a:effectRef>
          <a:fontRef idx="minor">
            <a:schemeClr val="tx1"/>
          </a:fontRef>
        </p:style>
      </p:cxnSp>
      <p:grpSp>
        <p:nvGrpSpPr>
          <p:cNvPr id="283" name="Group 282"/>
          <p:cNvGrpSpPr/>
          <p:nvPr/>
        </p:nvGrpSpPr>
        <p:grpSpPr>
          <a:xfrm>
            <a:off x="0" y="3437866"/>
            <a:ext cx="8205164" cy="2433829"/>
            <a:chOff x="3343619" y="1075546"/>
            <a:chExt cx="6676431" cy="1799857"/>
          </a:xfrm>
        </p:grpSpPr>
        <p:sp>
          <p:nvSpPr>
            <p:cNvPr id="284" name="Rectangle 283"/>
            <p:cNvSpPr/>
            <p:nvPr/>
          </p:nvSpPr>
          <p:spPr>
            <a:xfrm>
              <a:off x="3800819" y="1101687"/>
              <a:ext cx="6219231" cy="177371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5" name="Oval 284"/>
            <p:cNvSpPr/>
            <p:nvPr/>
          </p:nvSpPr>
          <p:spPr>
            <a:xfrm>
              <a:off x="3343619" y="1075546"/>
              <a:ext cx="809744" cy="179985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35" name="Group 334"/>
          <p:cNvGrpSpPr/>
          <p:nvPr/>
        </p:nvGrpSpPr>
        <p:grpSpPr>
          <a:xfrm>
            <a:off x="3036416" y="3475502"/>
            <a:ext cx="263331" cy="1433569"/>
            <a:chOff x="2991904" y="3602122"/>
            <a:chExt cx="263331" cy="1433569"/>
          </a:xfrm>
        </p:grpSpPr>
        <p:cxnSp>
          <p:nvCxnSpPr>
            <p:cNvPr id="307" name="Straight Connector 306"/>
            <p:cNvCxnSpPr/>
            <p:nvPr/>
          </p:nvCxnSpPr>
          <p:spPr>
            <a:xfrm flipH="1">
              <a:off x="3137348" y="3602122"/>
              <a:ext cx="25988" cy="1433569"/>
            </a:xfrm>
            <a:prstGeom prst="line">
              <a:avLst/>
            </a:prstGeom>
          </p:spPr>
          <p:style>
            <a:lnRef idx="3">
              <a:schemeClr val="accent2"/>
            </a:lnRef>
            <a:fillRef idx="0">
              <a:schemeClr val="accent2"/>
            </a:fillRef>
            <a:effectRef idx="2">
              <a:schemeClr val="accent2"/>
            </a:effectRef>
            <a:fontRef idx="minor">
              <a:schemeClr val="tx1"/>
            </a:fontRef>
          </p:style>
        </p:cxnSp>
        <p:pic>
          <p:nvPicPr>
            <p:cNvPr id="308" name="Picture 307"/>
            <p:cNvPicPr>
              <a:picLocks noChangeAspect="1"/>
            </p:cNvPicPr>
            <p:nvPr/>
          </p:nvPicPr>
          <p:blipFill rotWithShape="1">
            <a:blip r:embed="rId2"/>
            <a:srcRect l="3592" t="40593" r="70098" b="5047"/>
            <a:stretch/>
          </p:blipFill>
          <p:spPr>
            <a:xfrm>
              <a:off x="2991904" y="4759938"/>
              <a:ext cx="263331" cy="263681"/>
            </a:xfrm>
            <a:prstGeom prst="rect">
              <a:avLst/>
            </a:prstGeom>
            <a:ln>
              <a:solidFill>
                <a:schemeClr val="bg1"/>
              </a:solidFill>
            </a:ln>
          </p:spPr>
        </p:pic>
      </p:grpSp>
      <p:grpSp>
        <p:nvGrpSpPr>
          <p:cNvPr id="336" name="Group 335"/>
          <p:cNvGrpSpPr/>
          <p:nvPr/>
        </p:nvGrpSpPr>
        <p:grpSpPr>
          <a:xfrm>
            <a:off x="3733299" y="3475502"/>
            <a:ext cx="263331" cy="1470896"/>
            <a:chOff x="3733299" y="3475502"/>
            <a:chExt cx="263331" cy="1470896"/>
          </a:xfrm>
        </p:grpSpPr>
        <p:cxnSp>
          <p:nvCxnSpPr>
            <p:cNvPr id="303" name="Straight Connector 302"/>
            <p:cNvCxnSpPr/>
            <p:nvPr/>
          </p:nvCxnSpPr>
          <p:spPr>
            <a:xfrm flipH="1">
              <a:off x="3848392" y="3475502"/>
              <a:ext cx="22371" cy="1470896"/>
            </a:xfrm>
            <a:prstGeom prst="line">
              <a:avLst/>
            </a:prstGeom>
          </p:spPr>
          <p:style>
            <a:lnRef idx="3">
              <a:schemeClr val="accent2"/>
            </a:lnRef>
            <a:fillRef idx="0">
              <a:schemeClr val="accent2"/>
            </a:fillRef>
            <a:effectRef idx="2">
              <a:schemeClr val="accent2"/>
            </a:effectRef>
            <a:fontRef idx="minor">
              <a:schemeClr val="tx1"/>
            </a:fontRef>
          </p:style>
        </p:cxnSp>
        <p:pic>
          <p:nvPicPr>
            <p:cNvPr id="309" name="Picture 308"/>
            <p:cNvPicPr>
              <a:picLocks noChangeAspect="1"/>
            </p:cNvPicPr>
            <p:nvPr/>
          </p:nvPicPr>
          <p:blipFill rotWithShape="1">
            <a:blip r:embed="rId2"/>
            <a:srcRect l="3592" t="40593" r="70098" b="5047"/>
            <a:stretch/>
          </p:blipFill>
          <p:spPr>
            <a:xfrm>
              <a:off x="3733299" y="4625907"/>
              <a:ext cx="263331" cy="263681"/>
            </a:xfrm>
            <a:prstGeom prst="rect">
              <a:avLst/>
            </a:prstGeom>
            <a:ln>
              <a:solidFill>
                <a:schemeClr val="bg1"/>
              </a:solidFill>
            </a:ln>
          </p:spPr>
        </p:pic>
      </p:grpSp>
      <p:grpSp>
        <p:nvGrpSpPr>
          <p:cNvPr id="337" name="Group 336"/>
          <p:cNvGrpSpPr/>
          <p:nvPr/>
        </p:nvGrpSpPr>
        <p:grpSpPr>
          <a:xfrm>
            <a:off x="4515592" y="3495614"/>
            <a:ext cx="263331" cy="1458237"/>
            <a:chOff x="4515592" y="3495614"/>
            <a:chExt cx="263331" cy="1458237"/>
          </a:xfrm>
        </p:grpSpPr>
        <p:cxnSp>
          <p:nvCxnSpPr>
            <p:cNvPr id="306" name="Straight Connector 305"/>
            <p:cNvCxnSpPr/>
            <p:nvPr/>
          </p:nvCxnSpPr>
          <p:spPr>
            <a:xfrm flipH="1">
              <a:off x="4655251" y="3495614"/>
              <a:ext cx="2592" cy="1458237"/>
            </a:xfrm>
            <a:prstGeom prst="line">
              <a:avLst/>
            </a:prstGeom>
          </p:spPr>
          <p:style>
            <a:lnRef idx="3">
              <a:schemeClr val="accent2"/>
            </a:lnRef>
            <a:fillRef idx="0">
              <a:schemeClr val="accent2"/>
            </a:fillRef>
            <a:effectRef idx="2">
              <a:schemeClr val="accent2"/>
            </a:effectRef>
            <a:fontRef idx="minor">
              <a:schemeClr val="tx1"/>
            </a:fontRef>
          </p:style>
        </p:cxnSp>
        <p:pic>
          <p:nvPicPr>
            <p:cNvPr id="310" name="Picture 309"/>
            <p:cNvPicPr>
              <a:picLocks noChangeAspect="1"/>
            </p:cNvPicPr>
            <p:nvPr/>
          </p:nvPicPr>
          <p:blipFill rotWithShape="1">
            <a:blip r:embed="rId2"/>
            <a:srcRect l="3592" t="40593" r="70098" b="5047"/>
            <a:stretch/>
          </p:blipFill>
          <p:spPr>
            <a:xfrm>
              <a:off x="4515592" y="4623548"/>
              <a:ext cx="263331" cy="263681"/>
            </a:xfrm>
            <a:prstGeom prst="rect">
              <a:avLst/>
            </a:prstGeom>
            <a:ln>
              <a:solidFill>
                <a:schemeClr val="bg1"/>
              </a:solidFill>
            </a:ln>
          </p:spPr>
        </p:pic>
      </p:grpSp>
      <p:grpSp>
        <p:nvGrpSpPr>
          <p:cNvPr id="338" name="Group 337"/>
          <p:cNvGrpSpPr/>
          <p:nvPr/>
        </p:nvGrpSpPr>
        <p:grpSpPr>
          <a:xfrm>
            <a:off x="5275394" y="3475502"/>
            <a:ext cx="263331" cy="1447136"/>
            <a:chOff x="5275394" y="3475502"/>
            <a:chExt cx="263331" cy="1447136"/>
          </a:xfrm>
        </p:grpSpPr>
        <p:cxnSp>
          <p:nvCxnSpPr>
            <p:cNvPr id="304" name="Straight Connector 303"/>
            <p:cNvCxnSpPr/>
            <p:nvPr/>
          </p:nvCxnSpPr>
          <p:spPr>
            <a:xfrm>
              <a:off x="5394013" y="3475502"/>
              <a:ext cx="13047" cy="1447136"/>
            </a:xfrm>
            <a:prstGeom prst="line">
              <a:avLst/>
            </a:prstGeom>
          </p:spPr>
          <p:style>
            <a:lnRef idx="3">
              <a:schemeClr val="accent2"/>
            </a:lnRef>
            <a:fillRef idx="0">
              <a:schemeClr val="accent2"/>
            </a:fillRef>
            <a:effectRef idx="2">
              <a:schemeClr val="accent2"/>
            </a:effectRef>
            <a:fontRef idx="minor">
              <a:schemeClr val="tx1"/>
            </a:fontRef>
          </p:style>
        </p:cxnSp>
        <p:pic>
          <p:nvPicPr>
            <p:cNvPr id="311" name="Picture 310"/>
            <p:cNvPicPr>
              <a:picLocks noChangeAspect="1"/>
            </p:cNvPicPr>
            <p:nvPr/>
          </p:nvPicPr>
          <p:blipFill rotWithShape="1">
            <a:blip r:embed="rId2"/>
            <a:srcRect l="3592" t="40593" r="70098" b="5047"/>
            <a:stretch/>
          </p:blipFill>
          <p:spPr>
            <a:xfrm>
              <a:off x="5275394" y="4625907"/>
              <a:ext cx="263331" cy="263681"/>
            </a:xfrm>
            <a:prstGeom prst="rect">
              <a:avLst/>
            </a:prstGeom>
            <a:ln>
              <a:solidFill>
                <a:schemeClr val="bg1"/>
              </a:solidFill>
            </a:ln>
          </p:spPr>
        </p:pic>
      </p:grpSp>
      <p:grpSp>
        <p:nvGrpSpPr>
          <p:cNvPr id="339" name="Group 338"/>
          <p:cNvGrpSpPr/>
          <p:nvPr/>
        </p:nvGrpSpPr>
        <p:grpSpPr>
          <a:xfrm>
            <a:off x="6126220" y="3495614"/>
            <a:ext cx="263331" cy="1435177"/>
            <a:chOff x="6126220" y="3495614"/>
            <a:chExt cx="263331" cy="1435177"/>
          </a:xfrm>
        </p:grpSpPr>
        <p:cxnSp>
          <p:nvCxnSpPr>
            <p:cNvPr id="305" name="Straight Connector 304"/>
            <p:cNvCxnSpPr/>
            <p:nvPr/>
          </p:nvCxnSpPr>
          <p:spPr>
            <a:xfrm flipH="1">
              <a:off x="6248056" y="3495614"/>
              <a:ext cx="14410" cy="1435177"/>
            </a:xfrm>
            <a:prstGeom prst="line">
              <a:avLst/>
            </a:prstGeom>
          </p:spPr>
          <p:style>
            <a:lnRef idx="3">
              <a:schemeClr val="accent2"/>
            </a:lnRef>
            <a:fillRef idx="0">
              <a:schemeClr val="accent2"/>
            </a:fillRef>
            <a:effectRef idx="2">
              <a:schemeClr val="accent2"/>
            </a:effectRef>
            <a:fontRef idx="minor">
              <a:schemeClr val="tx1"/>
            </a:fontRef>
          </p:style>
        </p:cxnSp>
        <p:pic>
          <p:nvPicPr>
            <p:cNvPr id="312" name="Picture 311"/>
            <p:cNvPicPr>
              <a:picLocks noChangeAspect="1"/>
            </p:cNvPicPr>
            <p:nvPr/>
          </p:nvPicPr>
          <p:blipFill rotWithShape="1">
            <a:blip r:embed="rId2"/>
            <a:srcRect l="3592" t="40593" r="70098" b="5047"/>
            <a:stretch/>
          </p:blipFill>
          <p:spPr>
            <a:xfrm>
              <a:off x="6126220" y="4614656"/>
              <a:ext cx="263331" cy="263681"/>
            </a:xfrm>
            <a:prstGeom prst="rect">
              <a:avLst/>
            </a:prstGeom>
            <a:ln>
              <a:solidFill>
                <a:schemeClr val="bg1"/>
              </a:solidFill>
            </a:ln>
          </p:spPr>
        </p:pic>
      </p:grpSp>
      <p:sp>
        <p:nvSpPr>
          <p:cNvPr id="319" name="TextBox 318"/>
          <p:cNvSpPr txBox="1"/>
          <p:nvPr/>
        </p:nvSpPr>
        <p:spPr>
          <a:xfrm>
            <a:off x="9652858" y="64691"/>
            <a:ext cx="953608" cy="523220"/>
          </a:xfrm>
          <a:prstGeom prst="rect">
            <a:avLst/>
          </a:prstGeom>
          <a:noFill/>
        </p:spPr>
        <p:txBody>
          <a:bodyPr wrap="square" rtlCol="0">
            <a:spAutoFit/>
          </a:bodyPr>
          <a:lstStyle/>
          <a:p>
            <a:pPr algn="ctr"/>
            <a:r>
              <a:rPr lang="en-IN" sz="1400" dirty="0" smtClean="0">
                <a:solidFill>
                  <a:schemeClr val="bg1"/>
                </a:solidFill>
              </a:rPr>
              <a:t>Cooling Tower</a:t>
            </a:r>
            <a:endParaRPr lang="en-IN" sz="1400" dirty="0">
              <a:solidFill>
                <a:schemeClr val="bg1"/>
              </a:solidFill>
            </a:endParaRPr>
          </a:p>
        </p:txBody>
      </p:sp>
      <p:sp>
        <p:nvSpPr>
          <p:cNvPr id="320" name="TextBox 319"/>
          <p:cNvSpPr txBox="1"/>
          <p:nvPr/>
        </p:nvSpPr>
        <p:spPr>
          <a:xfrm>
            <a:off x="8398920" y="3130089"/>
            <a:ext cx="3211264" cy="307777"/>
          </a:xfrm>
          <a:prstGeom prst="rect">
            <a:avLst/>
          </a:prstGeom>
          <a:noFill/>
        </p:spPr>
        <p:txBody>
          <a:bodyPr wrap="none" rtlCol="0">
            <a:spAutoFit/>
          </a:bodyPr>
          <a:lstStyle/>
          <a:p>
            <a:r>
              <a:rPr lang="en-IN" sz="1400" dirty="0" smtClean="0">
                <a:solidFill>
                  <a:schemeClr val="bg1"/>
                </a:solidFill>
              </a:rPr>
              <a:t> Pipe Cooling water IN </a:t>
            </a:r>
            <a:r>
              <a:rPr lang="en-IN" sz="1400" dirty="0" smtClean="0">
                <a:solidFill>
                  <a:srgbClr val="FFFF00"/>
                </a:solidFill>
              </a:rPr>
              <a:t>(15m³/h) </a:t>
            </a:r>
            <a:r>
              <a:rPr lang="en-IN" sz="1400" dirty="0" smtClean="0">
                <a:solidFill>
                  <a:schemeClr val="bg1"/>
                </a:solidFill>
              </a:rPr>
              <a:t>Cold 22°C</a:t>
            </a:r>
            <a:endParaRPr lang="en-IN" sz="1400" dirty="0">
              <a:solidFill>
                <a:schemeClr val="bg1"/>
              </a:solidFill>
            </a:endParaRPr>
          </a:p>
        </p:txBody>
      </p:sp>
      <p:sp>
        <p:nvSpPr>
          <p:cNvPr id="321" name="TextBox 320"/>
          <p:cNvSpPr txBox="1"/>
          <p:nvPr/>
        </p:nvSpPr>
        <p:spPr>
          <a:xfrm>
            <a:off x="11061135" y="243070"/>
            <a:ext cx="1163908" cy="307777"/>
          </a:xfrm>
          <a:prstGeom prst="rect">
            <a:avLst/>
          </a:prstGeom>
          <a:noFill/>
        </p:spPr>
        <p:txBody>
          <a:bodyPr wrap="none" rtlCol="0">
            <a:spAutoFit/>
          </a:bodyPr>
          <a:lstStyle/>
          <a:p>
            <a:r>
              <a:rPr lang="en-IN" sz="1400" dirty="0" smtClean="0">
                <a:solidFill>
                  <a:schemeClr val="bg1"/>
                </a:solidFill>
              </a:rPr>
              <a:t>Water Supply</a:t>
            </a:r>
            <a:endParaRPr lang="en-IN" sz="1400" dirty="0">
              <a:solidFill>
                <a:schemeClr val="bg1"/>
              </a:solidFill>
            </a:endParaRPr>
          </a:p>
        </p:txBody>
      </p:sp>
      <p:sp>
        <p:nvSpPr>
          <p:cNvPr id="322" name="TextBox 321"/>
          <p:cNvSpPr txBox="1"/>
          <p:nvPr/>
        </p:nvSpPr>
        <p:spPr>
          <a:xfrm>
            <a:off x="10865568" y="2316389"/>
            <a:ext cx="1012008" cy="307777"/>
          </a:xfrm>
          <a:prstGeom prst="rect">
            <a:avLst/>
          </a:prstGeom>
          <a:noFill/>
        </p:spPr>
        <p:txBody>
          <a:bodyPr wrap="none" rtlCol="0">
            <a:spAutoFit/>
          </a:bodyPr>
          <a:lstStyle/>
          <a:p>
            <a:r>
              <a:rPr lang="en-IN" sz="1400" dirty="0" smtClean="0">
                <a:solidFill>
                  <a:schemeClr val="bg1"/>
                </a:solidFill>
              </a:rPr>
              <a:t>Water Tank</a:t>
            </a:r>
            <a:endParaRPr lang="en-IN" sz="1400" dirty="0">
              <a:solidFill>
                <a:schemeClr val="bg1"/>
              </a:solidFill>
            </a:endParaRPr>
          </a:p>
        </p:txBody>
      </p:sp>
      <mc:AlternateContent xmlns:mc="http://schemas.openxmlformats.org/markup-compatibility/2006" xmlns:a14="http://schemas.microsoft.com/office/drawing/2010/main">
        <mc:Choice Requires="a14">
          <p:sp>
            <p:nvSpPr>
              <p:cNvPr id="323" name="TextBox 322"/>
              <p:cNvSpPr txBox="1"/>
              <p:nvPr/>
            </p:nvSpPr>
            <p:spPr>
              <a:xfrm>
                <a:off x="4265092" y="4996741"/>
                <a:ext cx="2915157" cy="307777"/>
              </a:xfrm>
              <a:prstGeom prst="rect">
                <a:avLst/>
              </a:prstGeom>
              <a:noFill/>
            </p:spPr>
            <p:txBody>
              <a:bodyPr wrap="none" rtlCol="0">
                <a:spAutoFit/>
              </a:bodyPr>
              <a:lstStyle/>
              <a:p>
                <a:r>
                  <a:rPr lang="en-IN" sz="1400" dirty="0" smtClean="0">
                    <a:solidFill>
                      <a:schemeClr val="bg1"/>
                    </a:solidFill>
                  </a:rPr>
                  <a:t>Colling Water OUT</a:t>
                </a:r>
                <a:r>
                  <a:rPr lang="en-IN" sz="1400" dirty="0">
                    <a:solidFill>
                      <a:srgbClr val="FFFF00"/>
                    </a:solidFill>
                  </a:rPr>
                  <a:t> </a:t>
                </a:r>
                <a:r>
                  <a:rPr lang="en-IN" sz="1400" dirty="0" smtClean="0">
                    <a:solidFill>
                      <a:srgbClr val="FFFF00"/>
                    </a:solidFill>
                  </a:rPr>
                  <a:t>(10m³/h) </a:t>
                </a:r>
                <a:r>
                  <a:rPr lang="en-IN" sz="1400" dirty="0" smtClean="0">
                    <a:solidFill>
                      <a:schemeClr val="bg1"/>
                    </a:solidFill>
                  </a:rPr>
                  <a:t>Hot 35</a:t>
                </a:r>
                <a14:m>
                  <m:oMath xmlns:m="http://schemas.openxmlformats.org/officeDocument/2006/math">
                    <m:r>
                      <a:rPr lang="en-IN" sz="1400" i="1" smtClean="0">
                        <a:solidFill>
                          <a:schemeClr val="bg1"/>
                        </a:solidFill>
                        <a:latin typeface="Cambria Math" panose="02040503050406030204" pitchFamily="18" charset="0"/>
                      </a:rPr>
                      <m:t>°</m:t>
                    </m:r>
                    <m:r>
                      <a:rPr lang="en-IN" sz="1400" b="0" i="1" smtClean="0">
                        <a:solidFill>
                          <a:schemeClr val="bg1"/>
                        </a:solidFill>
                        <a:latin typeface="Cambria Math" panose="02040503050406030204" pitchFamily="18" charset="0"/>
                      </a:rPr>
                      <m:t>𝐶</m:t>
                    </m:r>
                  </m:oMath>
                </a14:m>
                <a:endParaRPr lang="en-IN" sz="1400" dirty="0">
                  <a:solidFill>
                    <a:schemeClr val="bg1"/>
                  </a:solidFill>
                </a:endParaRPr>
              </a:p>
            </p:txBody>
          </p:sp>
        </mc:Choice>
        <mc:Fallback xmlns="">
          <p:sp>
            <p:nvSpPr>
              <p:cNvPr id="323" name="TextBox 322"/>
              <p:cNvSpPr txBox="1">
                <a:spLocks noRot="1" noChangeAspect="1" noMove="1" noResize="1" noEditPoints="1" noAdjustHandles="1" noChangeArrowheads="1" noChangeShapeType="1" noTextEdit="1"/>
              </p:cNvSpPr>
              <p:nvPr/>
            </p:nvSpPr>
            <p:spPr>
              <a:xfrm>
                <a:off x="4265092" y="4996741"/>
                <a:ext cx="2915157" cy="307777"/>
              </a:xfrm>
              <a:prstGeom prst="rect">
                <a:avLst/>
              </a:prstGeom>
              <a:blipFill>
                <a:blip r:embed="rId3"/>
                <a:stretch>
                  <a:fillRect l="-628" t="-4000" b="-20000"/>
                </a:stretch>
              </a:blipFill>
            </p:spPr>
            <p:txBody>
              <a:bodyPr/>
              <a:lstStyle/>
              <a:p>
                <a:r>
                  <a:rPr lang="en-IN">
                    <a:noFill/>
                  </a:rPr>
                  <a:t> </a:t>
                </a:r>
              </a:p>
            </p:txBody>
          </p:sp>
        </mc:Fallback>
      </mc:AlternateContent>
      <p:sp>
        <p:nvSpPr>
          <p:cNvPr id="325" name="TextBox 324"/>
          <p:cNvSpPr txBox="1"/>
          <p:nvPr/>
        </p:nvSpPr>
        <p:spPr>
          <a:xfrm>
            <a:off x="8242552" y="4009889"/>
            <a:ext cx="676852" cy="307777"/>
          </a:xfrm>
          <a:prstGeom prst="rect">
            <a:avLst/>
          </a:prstGeom>
          <a:noFill/>
        </p:spPr>
        <p:txBody>
          <a:bodyPr wrap="none" rtlCol="0">
            <a:spAutoFit/>
          </a:bodyPr>
          <a:lstStyle/>
          <a:p>
            <a:r>
              <a:rPr lang="en-IN" sz="1400" dirty="0" smtClean="0">
                <a:solidFill>
                  <a:schemeClr val="bg1"/>
                </a:solidFill>
              </a:rPr>
              <a:t>Tunnel</a:t>
            </a:r>
            <a:endParaRPr lang="en-IN" sz="1400" dirty="0">
              <a:solidFill>
                <a:schemeClr val="bg1"/>
              </a:solidFill>
            </a:endParaRPr>
          </a:p>
        </p:txBody>
      </p:sp>
      <p:sp>
        <p:nvSpPr>
          <p:cNvPr id="326" name="TextBox 325"/>
          <p:cNvSpPr txBox="1"/>
          <p:nvPr/>
        </p:nvSpPr>
        <p:spPr>
          <a:xfrm>
            <a:off x="4225299" y="3064078"/>
            <a:ext cx="1642437" cy="307777"/>
          </a:xfrm>
          <a:prstGeom prst="rect">
            <a:avLst/>
          </a:prstGeom>
          <a:noFill/>
        </p:spPr>
        <p:txBody>
          <a:bodyPr wrap="none" rtlCol="0">
            <a:spAutoFit/>
          </a:bodyPr>
          <a:lstStyle/>
          <a:p>
            <a:r>
              <a:rPr lang="en-IN" sz="1400" dirty="0" smtClean="0">
                <a:solidFill>
                  <a:schemeClr val="bg1"/>
                </a:solidFill>
              </a:rPr>
              <a:t>Fire Sprinkler Water</a:t>
            </a:r>
            <a:endParaRPr lang="en-IN" sz="1400" dirty="0">
              <a:solidFill>
                <a:schemeClr val="bg1"/>
              </a:solidFill>
            </a:endParaRPr>
          </a:p>
        </p:txBody>
      </p:sp>
      <p:sp>
        <p:nvSpPr>
          <p:cNvPr id="327" name="TextBox 326"/>
          <p:cNvSpPr txBox="1"/>
          <p:nvPr/>
        </p:nvSpPr>
        <p:spPr>
          <a:xfrm>
            <a:off x="2000357" y="5032830"/>
            <a:ext cx="1322029" cy="307777"/>
          </a:xfrm>
          <a:prstGeom prst="rect">
            <a:avLst/>
          </a:prstGeom>
          <a:noFill/>
        </p:spPr>
        <p:txBody>
          <a:bodyPr wrap="none" rtlCol="0">
            <a:spAutoFit/>
          </a:bodyPr>
          <a:lstStyle/>
          <a:p>
            <a:r>
              <a:rPr lang="en-IN" sz="1400" dirty="0" smtClean="0">
                <a:solidFill>
                  <a:schemeClr val="bg1"/>
                </a:solidFill>
              </a:rPr>
              <a:t>Heat Exchanger</a:t>
            </a:r>
            <a:endParaRPr lang="en-IN" sz="1400" dirty="0">
              <a:solidFill>
                <a:schemeClr val="bg1"/>
              </a:solidFill>
            </a:endParaRPr>
          </a:p>
        </p:txBody>
      </p:sp>
      <p:grpSp>
        <p:nvGrpSpPr>
          <p:cNvPr id="334" name="Group 333"/>
          <p:cNvGrpSpPr/>
          <p:nvPr/>
        </p:nvGrpSpPr>
        <p:grpSpPr>
          <a:xfrm>
            <a:off x="2982460" y="4204870"/>
            <a:ext cx="4128472" cy="323405"/>
            <a:chOff x="2982460" y="4204870"/>
            <a:chExt cx="4128472" cy="323405"/>
          </a:xfrm>
        </p:grpSpPr>
        <p:sp>
          <p:nvSpPr>
            <p:cNvPr id="328" name="TextBox 327"/>
            <p:cNvSpPr txBox="1"/>
            <p:nvPr/>
          </p:nvSpPr>
          <p:spPr>
            <a:xfrm>
              <a:off x="3764718" y="4220498"/>
              <a:ext cx="921162" cy="307777"/>
            </a:xfrm>
            <a:prstGeom prst="rect">
              <a:avLst/>
            </a:prstGeom>
            <a:noFill/>
          </p:spPr>
          <p:txBody>
            <a:bodyPr wrap="square" rtlCol="0">
              <a:spAutoFit/>
            </a:bodyPr>
            <a:lstStyle/>
            <a:p>
              <a:pPr algn="ctr"/>
              <a:r>
                <a:rPr lang="en-IN" sz="1400" dirty="0">
                  <a:solidFill>
                    <a:schemeClr val="bg1"/>
                  </a:solidFill>
                </a:rPr>
                <a:t>5</a:t>
              </a:r>
              <a:r>
                <a:rPr lang="en-IN" sz="1400" dirty="0" smtClean="0">
                  <a:solidFill>
                    <a:schemeClr val="bg1"/>
                  </a:solidFill>
                </a:rPr>
                <a:t>00mts</a:t>
              </a:r>
              <a:endParaRPr lang="en-IN" sz="1400" dirty="0">
                <a:solidFill>
                  <a:schemeClr val="bg1"/>
                </a:solidFill>
              </a:endParaRPr>
            </a:p>
          </p:txBody>
        </p:sp>
        <p:sp>
          <p:nvSpPr>
            <p:cNvPr id="329" name="TextBox 328"/>
            <p:cNvSpPr txBox="1"/>
            <p:nvPr/>
          </p:nvSpPr>
          <p:spPr>
            <a:xfrm>
              <a:off x="2982460" y="4214949"/>
              <a:ext cx="921162" cy="307777"/>
            </a:xfrm>
            <a:prstGeom prst="rect">
              <a:avLst/>
            </a:prstGeom>
            <a:noFill/>
          </p:spPr>
          <p:txBody>
            <a:bodyPr wrap="square" rtlCol="0">
              <a:spAutoFit/>
            </a:bodyPr>
            <a:lstStyle/>
            <a:p>
              <a:pPr algn="ctr"/>
              <a:r>
                <a:rPr lang="en-IN" sz="1400" dirty="0">
                  <a:solidFill>
                    <a:schemeClr val="bg1"/>
                  </a:solidFill>
                </a:rPr>
                <a:t>5</a:t>
              </a:r>
              <a:r>
                <a:rPr lang="en-IN" sz="1400" dirty="0" smtClean="0">
                  <a:solidFill>
                    <a:schemeClr val="bg1"/>
                  </a:solidFill>
                </a:rPr>
                <a:t>00mts</a:t>
              </a:r>
              <a:endParaRPr lang="en-IN" sz="1400" dirty="0">
                <a:solidFill>
                  <a:schemeClr val="bg1"/>
                </a:solidFill>
              </a:endParaRPr>
            </a:p>
          </p:txBody>
        </p:sp>
        <p:sp>
          <p:nvSpPr>
            <p:cNvPr id="330" name="TextBox 329"/>
            <p:cNvSpPr txBox="1"/>
            <p:nvPr/>
          </p:nvSpPr>
          <p:spPr>
            <a:xfrm>
              <a:off x="4558594" y="4214950"/>
              <a:ext cx="921162" cy="307777"/>
            </a:xfrm>
            <a:prstGeom prst="rect">
              <a:avLst/>
            </a:prstGeom>
            <a:noFill/>
          </p:spPr>
          <p:txBody>
            <a:bodyPr wrap="square" rtlCol="0">
              <a:spAutoFit/>
            </a:bodyPr>
            <a:lstStyle/>
            <a:p>
              <a:pPr algn="ctr"/>
              <a:r>
                <a:rPr lang="en-IN" sz="1400" dirty="0">
                  <a:solidFill>
                    <a:schemeClr val="bg1"/>
                  </a:solidFill>
                </a:rPr>
                <a:t>5</a:t>
              </a:r>
              <a:r>
                <a:rPr lang="en-IN" sz="1400" dirty="0" smtClean="0">
                  <a:solidFill>
                    <a:schemeClr val="bg1"/>
                  </a:solidFill>
                </a:rPr>
                <a:t>00mts</a:t>
              </a:r>
              <a:endParaRPr lang="en-IN" sz="1400" dirty="0">
                <a:solidFill>
                  <a:schemeClr val="bg1"/>
                </a:solidFill>
              </a:endParaRPr>
            </a:p>
          </p:txBody>
        </p:sp>
        <p:sp>
          <p:nvSpPr>
            <p:cNvPr id="331" name="TextBox 330"/>
            <p:cNvSpPr txBox="1"/>
            <p:nvPr/>
          </p:nvSpPr>
          <p:spPr>
            <a:xfrm>
              <a:off x="5366067" y="4216316"/>
              <a:ext cx="921162" cy="307777"/>
            </a:xfrm>
            <a:prstGeom prst="rect">
              <a:avLst/>
            </a:prstGeom>
            <a:noFill/>
          </p:spPr>
          <p:txBody>
            <a:bodyPr wrap="square" rtlCol="0">
              <a:spAutoFit/>
            </a:bodyPr>
            <a:lstStyle/>
            <a:p>
              <a:pPr algn="ctr"/>
              <a:r>
                <a:rPr lang="en-IN" sz="1400" dirty="0">
                  <a:solidFill>
                    <a:schemeClr val="bg1"/>
                  </a:solidFill>
                </a:rPr>
                <a:t>5</a:t>
              </a:r>
              <a:r>
                <a:rPr lang="en-IN" sz="1400" dirty="0" smtClean="0">
                  <a:solidFill>
                    <a:schemeClr val="bg1"/>
                  </a:solidFill>
                </a:rPr>
                <a:t>00mts</a:t>
              </a:r>
              <a:endParaRPr lang="en-IN" sz="1400" dirty="0">
                <a:solidFill>
                  <a:schemeClr val="bg1"/>
                </a:solidFill>
              </a:endParaRPr>
            </a:p>
          </p:txBody>
        </p:sp>
        <p:sp>
          <p:nvSpPr>
            <p:cNvPr id="332" name="TextBox 331"/>
            <p:cNvSpPr txBox="1"/>
            <p:nvPr/>
          </p:nvSpPr>
          <p:spPr>
            <a:xfrm>
              <a:off x="6189770" y="4204870"/>
              <a:ext cx="921162" cy="307777"/>
            </a:xfrm>
            <a:prstGeom prst="rect">
              <a:avLst/>
            </a:prstGeom>
            <a:noFill/>
          </p:spPr>
          <p:txBody>
            <a:bodyPr wrap="square" rtlCol="0">
              <a:spAutoFit/>
            </a:bodyPr>
            <a:lstStyle/>
            <a:p>
              <a:pPr algn="ctr"/>
              <a:r>
                <a:rPr lang="en-IN" sz="1400" dirty="0">
                  <a:solidFill>
                    <a:schemeClr val="bg1"/>
                  </a:solidFill>
                </a:rPr>
                <a:t>5</a:t>
              </a:r>
              <a:r>
                <a:rPr lang="en-IN" sz="1400" dirty="0" smtClean="0">
                  <a:solidFill>
                    <a:schemeClr val="bg1"/>
                  </a:solidFill>
                </a:rPr>
                <a:t>00mts</a:t>
              </a:r>
              <a:endParaRPr lang="en-IN" sz="1400" dirty="0">
                <a:solidFill>
                  <a:schemeClr val="bg1"/>
                </a:solidFill>
              </a:endParaRPr>
            </a:p>
          </p:txBody>
        </p:sp>
      </p:grpSp>
      <p:sp>
        <p:nvSpPr>
          <p:cNvPr id="352" name="TextBox 351"/>
          <p:cNvSpPr txBox="1"/>
          <p:nvPr/>
        </p:nvSpPr>
        <p:spPr>
          <a:xfrm>
            <a:off x="1344598" y="3702112"/>
            <a:ext cx="1452001" cy="307777"/>
          </a:xfrm>
          <a:prstGeom prst="rect">
            <a:avLst/>
          </a:prstGeom>
          <a:noFill/>
        </p:spPr>
        <p:txBody>
          <a:bodyPr wrap="none" rtlCol="0">
            <a:spAutoFit/>
          </a:bodyPr>
          <a:lstStyle/>
          <a:p>
            <a:r>
              <a:rPr lang="en-IN" sz="1400" dirty="0" smtClean="0">
                <a:solidFill>
                  <a:schemeClr val="bg1"/>
                </a:solidFill>
              </a:rPr>
              <a:t>TBM usage water</a:t>
            </a:r>
            <a:endParaRPr lang="en-IN" sz="1400" dirty="0">
              <a:solidFill>
                <a:schemeClr val="bg1"/>
              </a:solidFill>
            </a:endParaRPr>
          </a:p>
        </p:txBody>
      </p:sp>
      <p:grpSp>
        <p:nvGrpSpPr>
          <p:cNvPr id="363" name="Group 362"/>
          <p:cNvGrpSpPr/>
          <p:nvPr/>
        </p:nvGrpSpPr>
        <p:grpSpPr>
          <a:xfrm>
            <a:off x="1523899" y="4889588"/>
            <a:ext cx="517793" cy="611435"/>
            <a:chOff x="1523899" y="4889588"/>
            <a:chExt cx="517793" cy="611435"/>
          </a:xfrm>
        </p:grpSpPr>
        <p:sp>
          <p:nvSpPr>
            <p:cNvPr id="263" name="Diamond 262"/>
            <p:cNvSpPr/>
            <p:nvPr/>
          </p:nvSpPr>
          <p:spPr>
            <a:xfrm>
              <a:off x="1523899" y="4889588"/>
              <a:ext cx="517793" cy="611435"/>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cxnSp>
          <p:nvCxnSpPr>
            <p:cNvPr id="360" name="Straight Arrow Connector 359"/>
            <p:cNvCxnSpPr>
              <a:stCxn id="263" idx="1"/>
              <a:endCxn id="263" idx="3"/>
            </p:cNvCxnSpPr>
            <p:nvPr/>
          </p:nvCxnSpPr>
          <p:spPr>
            <a:xfrm>
              <a:off x="1523899" y="5195306"/>
              <a:ext cx="517793" cy="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grpSp>
      <p:sp>
        <p:nvSpPr>
          <p:cNvPr id="364" name="TextBox 363"/>
          <p:cNvSpPr txBox="1"/>
          <p:nvPr/>
        </p:nvSpPr>
        <p:spPr>
          <a:xfrm>
            <a:off x="-111671" y="80498"/>
            <a:ext cx="7222603" cy="461665"/>
          </a:xfrm>
          <a:prstGeom prst="rect">
            <a:avLst/>
          </a:prstGeom>
          <a:noFill/>
        </p:spPr>
        <p:txBody>
          <a:bodyPr wrap="square" rtlCol="0">
            <a:spAutoFit/>
          </a:bodyPr>
          <a:lstStyle/>
          <a:p>
            <a:pPr algn="ctr"/>
            <a:r>
              <a:rPr lang="en-IN" sz="2400" b="1" u="sng" dirty="0" smtClean="0">
                <a:solidFill>
                  <a:srgbClr val="FFFF00"/>
                </a:solidFill>
              </a:rPr>
              <a:t>TBM Water External Cooling Circuit Schematic Diagram</a:t>
            </a:r>
            <a:endParaRPr lang="en-IN" sz="2400" b="1" u="sng" dirty="0">
              <a:solidFill>
                <a:srgbClr val="FFFF00"/>
              </a:solidFill>
            </a:endParaRPr>
          </a:p>
        </p:txBody>
      </p:sp>
      <p:sp>
        <p:nvSpPr>
          <p:cNvPr id="365" name="Rectangle 364"/>
          <p:cNvSpPr/>
          <p:nvPr/>
        </p:nvSpPr>
        <p:spPr>
          <a:xfrm>
            <a:off x="137046" y="711910"/>
            <a:ext cx="6096000" cy="2031325"/>
          </a:xfrm>
          <a:prstGeom prst="rect">
            <a:avLst/>
          </a:prstGeom>
        </p:spPr>
        <p:txBody>
          <a:bodyPr>
            <a:spAutoFit/>
          </a:bodyPr>
          <a:lstStyle/>
          <a:p>
            <a:pPr marL="342900" indent="-342900">
              <a:buAutoNum type="arabicPeriod"/>
            </a:pPr>
            <a:r>
              <a:rPr lang="en-IN" dirty="0">
                <a:solidFill>
                  <a:srgbClr val="FFFF00"/>
                </a:solidFill>
              </a:rPr>
              <a:t>External Cooling water feed From surface cooling tower and  cool the existing hot water inside TBM and the same water back to the surface tower. Intake water 15m³/h, Out coming water 10m³/h</a:t>
            </a:r>
            <a:r>
              <a:rPr lang="en-IN" dirty="0" smtClean="0">
                <a:solidFill>
                  <a:srgbClr val="FFFF00"/>
                </a:solidFill>
              </a:rPr>
              <a:t>.</a:t>
            </a:r>
          </a:p>
          <a:p>
            <a:pPr marL="342900" indent="-342900">
              <a:buAutoNum type="arabicPeriod"/>
            </a:pPr>
            <a:r>
              <a:rPr lang="en-IN" dirty="0" smtClean="0">
                <a:solidFill>
                  <a:srgbClr val="FFFF00"/>
                </a:solidFill>
              </a:rPr>
              <a:t>Cooling water tunnel IN cold 22°C</a:t>
            </a:r>
          </a:p>
          <a:p>
            <a:pPr marL="342900" indent="-342900">
              <a:buAutoNum type="arabicPeriod"/>
            </a:pPr>
            <a:r>
              <a:rPr lang="en-IN" dirty="0" smtClean="0">
                <a:solidFill>
                  <a:srgbClr val="FFFF00"/>
                </a:solidFill>
              </a:rPr>
              <a:t>Cooling Water Tunnel Out 35°C</a:t>
            </a:r>
            <a:endParaRPr lang="en-IN" dirty="0">
              <a:solidFill>
                <a:srgbClr val="FFFF00"/>
              </a:solidFill>
            </a:endParaRPr>
          </a:p>
          <a:p>
            <a:pPr marL="342900" indent="-342900">
              <a:buAutoNum type="arabicPeriod"/>
            </a:pPr>
            <a:endParaRPr lang="en-IN" dirty="0">
              <a:solidFill>
                <a:srgbClr val="FFFF00"/>
              </a:solidFill>
            </a:endParaRPr>
          </a:p>
        </p:txBody>
      </p:sp>
      <p:grpSp>
        <p:nvGrpSpPr>
          <p:cNvPr id="24" name="Group 23"/>
          <p:cNvGrpSpPr/>
          <p:nvPr/>
        </p:nvGrpSpPr>
        <p:grpSpPr>
          <a:xfrm>
            <a:off x="7441115" y="2522224"/>
            <a:ext cx="775256" cy="336917"/>
            <a:chOff x="7441115" y="2522224"/>
            <a:chExt cx="775256" cy="336917"/>
          </a:xfrm>
        </p:grpSpPr>
        <p:cxnSp>
          <p:nvCxnSpPr>
            <p:cNvPr id="237" name="Straight Connector 236"/>
            <p:cNvCxnSpPr/>
            <p:nvPr/>
          </p:nvCxnSpPr>
          <p:spPr>
            <a:xfrm flipV="1">
              <a:off x="7441115" y="2695304"/>
              <a:ext cx="775256" cy="1"/>
            </a:xfrm>
            <a:prstGeom prst="line">
              <a:avLst/>
            </a:prstGeom>
            <a:ln/>
          </p:spPr>
          <p:style>
            <a:lnRef idx="3">
              <a:schemeClr val="accent6"/>
            </a:lnRef>
            <a:fillRef idx="0">
              <a:schemeClr val="accent6"/>
            </a:fillRef>
            <a:effectRef idx="2">
              <a:schemeClr val="accent6"/>
            </a:effectRef>
            <a:fontRef idx="minor">
              <a:schemeClr val="tx1"/>
            </a:fontRef>
          </p:style>
        </p:cxnSp>
        <p:grpSp>
          <p:nvGrpSpPr>
            <p:cNvPr id="101" name="Group 100"/>
            <p:cNvGrpSpPr/>
            <p:nvPr/>
          </p:nvGrpSpPr>
          <p:grpSpPr>
            <a:xfrm>
              <a:off x="7577444" y="2522224"/>
              <a:ext cx="401595" cy="336917"/>
              <a:chOff x="4667295" y="3936086"/>
              <a:chExt cx="544210" cy="519118"/>
            </a:xfrm>
          </p:grpSpPr>
          <p:sp>
            <p:nvSpPr>
              <p:cNvPr id="102" name="AutoShape 28"/>
              <p:cNvSpPr>
                <a:spLocks noChangeArrowheads="1"/>
              </p:cNvSpPr>
              <p:nvPr/>
            </p:nvSpPr>
            <p:spPr bwMode="auto">
              <a:xfrm rot="16200000">
                <a:off x="4685016" y="4098854"/>
                <a:ext cx="134938" cy="170379"/>
              </a:xfrm>
              <a:prstGeom prst="triangle">
                <a:avLst>
                  <a:gd name="adj" fmla="val 50000"/>
                </a:avLst>
              </a:prstGeom>
              <a:solidFill>
                <a:schemeClr val="tx1"/>
              </a:solidFill>
              <a:ln w="9525">
                <a:solidFill>
                  <a:schemeClr val="bg1"/>
                </a:solidFill>
                <a:miter lim="800000"/>
                <a:headEnd/>
                <a:tailEnd/>
              </a:ln>
            </p:spPr>
            <p:txBody>
              <a:bodyPr wrap="none" anchor="ct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eaLnBrk="1" hangingPunct="1"/>
                <a:endParaRPr lang="es-MX" altLang="en-US" dirty="0"/>
              </a:p>
            </p:txBody>
          </p:sp>
          <p:sp>
            <p:nvSpPr>
              <p:cNvPr id="103" name="Oval 102"/>
              <p:cNvSpPr>
                <a:spLocks noChangeArrowheads="1"/>
              </p:cNvSpPr>
              <p:nvPr/>
            </p:nvSpPr>
            <p:spPr bwMode="auto">
              <a:xfrm rot="16200000">
                <a:off x="4695739" y="3939438"/>
                <a:ext cx="519118" cy="512414"/>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eaLnBrk="1" hangingPunct="1"/>
                <a:endParaRPr lang="es-MX" altLang="en-US" dirty="0"/>
              </a:p>
            </p:txBody>
          </p:sp>
        </p:grpSp>
      </p:grpSp>
      <p:grpSp>
        <p:nvGrpSpPr>
          <p:cNvPr id="25" name="Group 24"/>
          <p:cNvGrpSpPr/>
          <p:nvPr/>
        </p:nvGrpSpPr>
        <p:grpSpPr>
          <a:xfrm>
            <a:off x="7600908" y="6062771"/>
            <a:ext cx="3283790" cy="723536"/>
            <a:chOff x="7600908" y="6062771"/>
            <a:chExt cx="3283790" cy="723536"/>
          </a:xfrm>
        </p:grpSpPr>
        <p:pic>
          <p:nvPicPr>
            <p:cNvPr id="107" name="图片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74" t="6962" r="7383" b="1106"/>
            <a:stretch/>
          </p:blipFill>
          <p:spPr bwMode="auto">
            <a:xfrm>
              <a:off x="8171557" y="6062771"/>
              <a:ext cx="1011658" cy="72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7600908" y="6196133"/>
              <a:ext cx="3283790" cy="410978"/>
              <a:chOff x="7600908" y="6196133"/>
              <a:chExt cx="3283790" cy="410978"/>
            </a:xfrm>
          </p:grpSpPr>
          <p:grpSp>
            <p:nvGrpSpPr>
              <p:cNvPr id="104" name="Group 103"/>
              <p:cNvGrpSpPr/>
              <p:nvPr/>
            </p:nvGrpSpPr>
            <p:grpSpPr>
              <a:xfrm>
                <a:off x="7600908" y="6196134"/>
                <a:ext cx="411333" cy="410977"/>
                <a:chOff x="4667295" y="3936086"/>
                <a:chExt cx="544210" cy="519118"/>
              </a:xfrm>
            </p:grpSpPr>
            <p:sp>
              <p:nvSpPr>
                <p:cNvPr id="105" name="AutoShape 28"/>
                <p:cNvSpPr>
                  <a:spLocks noChangeArrowheads="1"/>
                </p:cNvSpPr>
                <p:nvPr/>
              </p:nvSpPr>
              <p:spPr bwMode="auto">
                <a:xfrm rot="16200000">
                  <a:off x="4685016" y="4098854"/>
                  <a:ext cx="134938" cy="170379"/>
                </a:xfrm>
                <a:prstGeom prst="triangle">
                  <a:avLst>
                    <a:gd name="adj" fmla="val 50000"/>
                  </a:avLst>
                </a:prstGeom>
                <a:solidFill>
                  <a:schemeClr val="tx1"/>
                </a:solidFill>
                <a:ln w="9525">
                  <a:solidFill>
                    <a:schemeClr val="bg1"/>
                  </a:solidFill>
                  <a:miter lim="800000"/>
                  <a:headEnd/>
                  <a:tailEnd/>
                </a:ln>
              </p:spPr>
              <p:txBody>
                <a:bodyPr wrap="none" anchor="ct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eaLnBrk="1" hangingPunct="1"/>
                  <a:endParaRPr lang="es-MX" altLang="en-US" dirty="0"/>
                </a:p>
              </p:txBody>
            </p:sp>
            <p:sp>
              <p:nvSpPr>
                <p:cNvPr id="106" name="Oval 105"/>
                <p:cNvSpPr>
                  <a:spLocks noChangeArrowheads="1"/>
                </p:cNvSpPr>
                <p:nvPr/>
              </p:nvSpPr>
              <p:spPr bwMode="auto">
                <a:xfrm rot="16200000">
                  <a:off x="4695739" y="3939438"/>
                  <a:ext cx="519118" cy="512414"/>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eaLnBrk="1" hangingPunct="1"/>
                  <a:endParaRPr lang="es-MX" altLang="en-US" dirty="0"/>
                </a:p>
              </p:txBody>
            </p:sp>
          </p:grpSp>
          <p:sp>
            <p:nvSpPr>
              <p:cNvPr id="8" name="TextBox 7"/>
              <p:cNvSpPr txBox="1"/>
              <p:nvPr/>
            </p:nvSpPr>
            <p:spPr>
              <a:xfrm>
                <a:off x="9221101" y="6196133"/>
                <a:ext cx="1663597" cy="338554"/>
              </a:xfrm>
              <a:prstGeom prst="rect">
                <a:avLst/>
              </a:prstGeom>
              <a:noFill/>
            </p:spPr>
            <p:txBody>
              <a:bodyPr wrap="none" rtlCol="0">
                <a:spAutoFit/>
              </a:bodyPr>
              <a:lstStyle/>
              <a:p>
                <a:r>
                  <a:rPr lang="en-IN" sz="1600" b="1" dirty="0" smtClean="0">
                    <a:solidFill>
                      <a:schemeClr val="bg1"/>
                    </a:solidFill>
                  </a:rPr>
                  <a:t>Centrifugal Pump</a:t>
                </a:r>
                <a:endParaRPr lang="en-IN" sz="1600" b="1" dirty="0">
                  <a:solidFill>
                    <a:schemeClr val="bg1"/>
                  </a:solidFill>
                </a:endParaRPr>
              </a:p>
            </p:txBody>
          </p:sp>
        </p:grpSp>
      </p:grpSp>
      <p:cxnSp>
        <p:nvCxnSpPr>
          <p:cNvPr id="111" name="Elbow Connector 110"/>
          <p:cNvCxnSpPr/>
          <p:nvPr/>
        </p:nvCxnSpPr>
        <p:spPr>
          <a:xfrm>
            <a:off x="1497940" y="4312857"/>
            <a:ext cx="1078510" cy="619950"/>
          </a:xfrm>
          <a:prstGeom prst="bentConnector3">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6073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wipe(up)">
                                      <p:cBhvr>
                                        <p:cTn id="7" dur="1500"/>
                                        <p:tgtEl>
                                          <p:spTgt spid="222"/>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1500"/>
                                        <p:tgtEl>
                                          <p:spTgt spid="2"/>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322"/>
                                        </p:tgtEl>
                                        <p:attrNameLst>
                                          <p:attrName>style.visibility</p:attrName>
                                        </p:attrNameLst>
                                      </p:cBhvr>
                                      <p:to>
                                        <p:strVal val="visible"/>
                                      </p:to>
                                    </p:set>
                                    <p:animEffect transition="in" filter="wipe(left)">
                                      <p:cBhvr>
                                        <p:cTn id="15" dur="1500"/>
                                        <p:tgtEl>
                                          <p:spTgt spid="322"/>
                                        </p:tgtEl>
                                      </p:cBhvr>
                                    </p:animEffect>
                                  </p:childTnLst>
                                </p:cTn>
                              </p:par>
                            </p:childTnLst>
                          </p:cTn>
                        </p:par>
                        <p:par>
                          <p:cTn id="16" fill="hold">
                            <p:stCondLst>
                              <p:cond delay="4500"/>
                            </p:stCondLst>
                            <p:childTnLst>
                              <p:par>
                                <p:cTn id="17" presetID="22" presetClass="entr" presetSubtype="2"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right)">
                                      <p:cBhvr>
                                        <p:cTn id="19" dur="1500"/>
                                        <p:tgtEl>
                                          <p:spTgt spid="47"/>
                                        </p:tgtEl>
                                      </p:cBhvr>
                                    </p:animEffect>
                                  </p:childTnLst>
                                </p:cTn>
                              </p:par>
                            </p:childTnLst>
                          </p:cTn>
                        </p:par>
                        <p:par>
                          <p:cTn id="20" fill="hold">
                            <p:stCondLst>
                              <p:cond delay="6000"/>
                            </p:stCondLst>
                            <p:childTnLst>
                              <p:par>
                                <p:cTn id="21" presetID="22" presetClass="entr" presetSubtype="2" fill="hold" nodeType="afterEffect">
                                  <p:stCondLst>
                                    <p:cond delay="0"/>
                                  </p:stCondLst>
                                  <p:childTnLst>
                                    <p:set>
                                      <p:cBhvr>
                                        <p:cTn id="22" dur="1" fill="hold">
                                          <p:stCondLst>
                                            <p:cond delay="0"/>
                                          </p:stCondLst>
                                        </p:cTn>
                                        <p:tgtEl>
                                          <p:spTgt spid="283"/>
                                        </p:tgtEl>
                                        <p:attrNameLst>
                                          <p:attrName>style.visibility</p:attrName>
                                        </p:attrNameLst>
                                      </p:cBhvr>
                                      <p:to>
                                        <p:strVal val="visible"/>
                                      </p:to>
                                    </p:set>
                                    <p:animEffect transition="in" filter="wipe(right)">
                                      <p:cBhvr>
                                        <p:cTn id="23" dur="1500"/>
                                        <p:tgtEl>
                                          <p:spTgt spid="283"/>
                                        </p:tgtEl>
                                      </p:cBhvr>
                                    </p:animEffect>
                                  </p:childTnLst>
                                </p:cTn>
                              </p:par>
                            </p:childTnLst>
                          </p:cTn>
                        </p:par>
                        <p:par>
                          <p:cTn id="24" fill="hold">
                            <p:stCondLst>
                              <p:cond delay="7500"/>
                            </p:stCondLst>
                            <p:childTnLst>
                              <p:par>
                                <p:cTn id="25" presetID="22" presetClass="entr" presetSubtype="8" fill="hold" grpId="0" nodeType="afterEffect">
                                  <p:stCondLst>
                                    <p:cond delay="0"/>
                                  </p:stCondLst>
                                  <p:childTnLst>
                                    <p:set>
                                      <p:cBhvr>
                                        <p:cTn id="26" dur="1" fill="hold">
                                          <p:stCondLst>
                                            <p:cond delay="0"/>
                                          </p:stCondLst>
                                        </p:cTn>
                                        <p:tgtEl>
                                          <p:spTgt spid="325"/>
                                        </p:tgtEl>
                                        <p:attrNameLst>
                                          <p:attrName>style.visibility</p:attrName>
                                        </p:attrNameLst>
                                      </p:cBhvr>
                                      <p:to>
                                        <p:strVal val="visible"/>
                                      </p:to>
                                    </p:set>
                                    <p:animEffect transition="in" filter="wipe(left)">
                                      <p:cBhvr>
                                        <p:cTn id="27" dur="1500"/>
                                        <p:tgtEl>
                                          <p:spTgt spid="325"/>
                                        </p:tgtEl>
                                      </p:cBhvr>
                                    </p:animEffect>
                                  </p:childTnLst>
                                </p:cTn>
                              </p:par>
                            </p:childTnLst>
                          </p:cTn>
                        </p:par>
                        <p:par>
                          <p:cTn id="28" fill="hold">
                            <p:stCondLst>
                              <p:cond delay="9000"/>
                            </p:stCondLst>
                            <p:childTnLst>
                              <p:par>
                                <p:cTn id="29" presetID="22" presetClass="entr" presetSubtype="2"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right)">
                                      <p:cBhvr>
                                        <p:cTn id="31" dur="1500"/>
                                        <p:tgtEl>
                                          <p:spTgt spid="24"/>
                                        </p:tgtEl>
                                      </p:cBhvr>
                                    </p:animEffect>
                                  </p:childTnLst>
                                </p:cTn>
                              </p:par>
                            </p:childTnLst>
                          </p:cTn>
                        </p:par>
                        <p:par>
                          <p:cTn id="32" fill="hold">
                            <p:stCondLst>
                              <p:cond delay="10500"/>
                            </p:stCondLst>
                            <p:childTnLst>
                              <p:par>
                                <p:cTn id="33" presetID="22" presetClass="entr" presetSubtype="4"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par>
                          <p:cTn id="36" fill="hold">
                            <p:stCondLst>
                              <p:cond delay="11000"/>
                            </p:stCondLst>
                            <p:childTnLst>
                              <p:par>
                                <p:cTn id="37" presetID="22" presetClass="entr" presetSubtype="1" fill="hold" nodeType="afterEffect">
                                  <p:stCondLst>
                                    <p:cond delay="0"/>
                                  </p:stCondLst>
                                  <p:childTnLst>
                                    <p:set>
                                      <p:cBhvr>
                                        <p:cTn id="38" dur="1" fill="hold">
                                          <p:stCondLst>
                                            <p:cond delay="0"/>
                                          </p:stCondLst>
                                        </p:cTn>
                                        <p:tgtEl>
                                          <p:spTgt spid="245"/>
                                        </p:tgtEl>
                                        <p:attrNameLst>
                                          <p:attrName>style.visibility</p:attrName>
                                        </p:attrNameLst>
                                      </p:cBhvr>
                                      <p:to>
                                        <p:strVal val="visible"/>
                                      </p:to>
                                    </p:set>
                                    <p:animEffect transition="in" filter="wipe(up)">
                                      <p:cBhvr>
                                        <p:cTn id="39" dur="1500"/>
                                        <p:tgtEl>
                                          <p:spTgt spid="245"/>
                                        </p:tgtEl>
                                      </p:cBhvr>
                                    </p:animEffect>
                                  </p:childTnLst>
                                </p:cTn>
                              </p:par>
                            </p:childTnLst>
                          </p:cTn>
                        </p:par>
                        <p:par>
                          <p:cTn id="40" fill="hold">
                            <p:stCondLst>
                              <p:cond delay="12500"/>
                            </p:stCondLst>
                            <p:childTnLst>
                              <p:par>
                                <p:cTn id="41" presetID="6" presetClass="entr" presetSubtype="16" fill="hold" grpId="0" nodeType="afterEffect">
                                  <p:stCondLst>
                                    <p:cond delay="0"/>
                                  </p:stCondLst>
                                  <p:childTnLst>
                                    <p:set>
                                      <p:cBhvr>
                                        <p:cTn id="42" dur="1" fill="hold">
                                          <p:stCondLst>
                                            <p:cond delay="0"/>
                                          </p:stCondLst>
                                        </p:cTn>
                                        <p:tgtEl>
                                          <p:spTgt spid="320"/>
                                        </p:tgtEl>
                                        <p:attrNameLst>
                                          <p:attrName>style.visibility</p:attrName>
                                        </p:attrNameLst>
                                      </p:cBhvr>
                                      <p:to>
                                        <p:strVal val="visible"/>
                                      </p:to>
                                    </p:set>
                                    <p:animEffect transition="in" filter="circle(in)">
                                      <p:cBhvr>
                                        <p:cTn id="43" dur="2000"/>
                                        <p:tgtEl>
                                          <p:spTgt spid="320"/>
                                        </p:tgtEl>
                                      </p:cBhvr>
                                    </p:animEffect>
                                  </p:childTnLst>
                                </p:cTn>
                              </p:par>
                            </p:childTnLst>
                          </p:cTn>
                        </p:par>
                        <p:par>
                          <p:cTn id="44" fill="hold">
                            <p:stCondLst>
                              <p:cond delay="14500"/>
                            </p:stCondLst>
                            <p:childTnLst>
                              <p:par>
                                <p:cTn id="45" presetID="22" presetClass="entr" presetSubtype="2" fill="hold" nodeType="afterEffect">
                                  <p:stCondLst>
                                    <p:cond delay="0"/>
                                  </p:stCondLst>
                                  <p:childTnLst>
                                    <p:set>
                                      <p:cBhvr>
                                        <p:cTn id="46" dur="1" fill="hold">
                                          <p:stCondLst>
                                            <p:cond delay="0"/>
                                          </p:stCondLst>
                                        </p:cTn>
                                        <p:tgtEl>
                                          <p:spTgt spid="248"/>
                                        </p:tgtEl>
                                        <p:attrNameLst>
                                          <p:attrName>style.visibility</p:attrName>
                                        </p:attrNameLst>
                                      </p:cBhvr>
                                      <p:to>
                                        <p:strVal val="visible"/>
                                      </p:to>
                                    </p:set>
                                    <p:animEffect transition="in" filter="wipe(right)">
                                      <p:cBhvr>
                                        <p:cTn id="47" dur="1500"/>
                                        <p:tgtEl>
                                          <p:spTgt spid="248"/>
                                        </p:tgtEl>
                                      </p:cBhvr>
                                    </p:animEffect>
                                  </p:childTnLst>
                                </p:cTn>
                              </p:par>
                            </p:childTnLst>
                          </p:cTn>
                        </p:par>
                        <p:par>
                          <p:cTn id="48" fill="hold">
                            <p:stCondLst>
                              <p:cond delay="16000"/>
                            </p:stCondLst>
                            <p:childTnLst>
                              <p:par>
                                <p:cTn id="49" presetID="22" presetClass="entr" presetSubtype="4" fill="hold" nodeType="afterEffect">
                                  <p:stCondLst>
                                    <p:cond delay="0"/>
                                  </p:stCondLst>
                                  <p:childTnLst>
                                    <p:set>
                                      <p:cBhvr>
                                        <p:cTn id="50" dur="1" fill="hold">
                                          <p:stCondLst>
                                            <p:cond delay="0"/>
                                          </p:stCondLst>
                                        </p:cTn>
                                        <p:tgtEl>
                                          <p:spTgt spid="363"/>
                                        </p:tgtEl>
                                        <p:attrNameLst>
                                          <p:attrName>style.visibility</p:attrName>
                                        </p:attrNameLst>
                                      </p:cBhvr>
                                      <p:to>
                                        <p:strVal val="visible"/>
                                      </p:to>
                                    </p:set>
                                    <p:animEffect transition="in" filter="wipe(down)">
                                      <p:cBhvr>
                                        <p:cTn id="51" dur="1500"/>
                                        <p:tgtEl>
                                          <p:spTgt spid="363"/>
                                        </p:tgtEl>
                                      </p:cBhvr>
                                    </p:animEffect>
                                  </p:childTnLst>
                                </p:cTn>
                              </p:par>
                            </p:childTnLst>
                          </p:cTn>
                        </p:par>
                        <p:par>
                          <p:cTn id="52" fill="hold">
                            <p:stCondLst>
                              <p:cond delay="17500"/>
                            </p:stCondLst>
                            <p:childTnLst>
                              <p:par>
                                <p:cTn id="53" presetID="22" presetClass="entr" presetSubtype="8" fill="hold" grpId="0" nodeType="afterEffect">
                                  <p:stCondLst>
                                    <p:cond delay="0"/>
                                  </p:stCondLst>
                                  <p:childTnLst>
                                    <p:set>
                                      <p:cBhvr>
                                        <p:cTn id="54" dur="1" fill="hold">
                                          <p:stCondLst>
                                            <p:cond delay="0"/>
                                          </p:stCondLst>
                                        </p:cTn>
                                        <p:tgtEl>
                                          <p:spTgt spid="327"/>
                                        </p:tgtEl>
                                        <p:attrNameLst>
                                          <p:attrName>style.visibility</p:attrName>
                                        </p:attrNameLst>
                                      </p:cBhvr>
                                      <p:to>
                                        <p:strVal val="visible"/>
                                      </p:to>
                                    </p:set>
                                    <p:animEffect transition="in" filter="wipe(left)">
                                      <p:cBhvr>
                                        <p:cTn id="55" dur="1500"/>
                                        <p:tgtEl>
                                          <p:spTgt spid="32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49"/>
                                        </p:tgtEl>
                                        <p:attrNameLst>
                                          <p:attrName>style.visibility</p:attrName>
                                        </p:attrNameLst>
                                      </p:cBhvr>
                                      <p:to>
                                        <p:strVal val="visible"/>
                                      </p:to>
                                    </p:set>
                                    <p:animEffect transition="in" filter="wipe(left)">
                                      <p:cBhvr>
                                        <p:cTn id="60" dur="1500"/>
                                        <p:tgtEl>
                                          <p:spTgt spid="249"/>
                                        </p:tgtEl>
                                      </p:cBhvr>
                                    </p:animEffect>
                                  </p:childTnLst>
                                </p:cTn>
                              </p:par>
                            </p:childTnLst>
                          </p:cTn>
                        </p:par>
                        <p:par>
                          <p:cTn id="61" fill="hold">
                            <p:stCondLst>
                              <p:cond delay="1500"/>
                            </p:stCondLst>
                            <p:childTnLst>
                              <p:par>
                                <p:cTn id="62" presetID="22" presetClass="entr" presetSubtype="4" fill="hold" nodeType="afterEffect">
                                  <p:stCondLst>
                                    <p:cond delay="0"/>
                                  </p:stCondLst>
                                  <p:childTnLst>
                                    <p:set>
                                      <p:cBhvr>
                                        <p:cTn id="63" dur="1" fill="hold">
                                          <p:stCondLst>
                                            <p:cond delay="0"/>
                                          </p:stCondLst>
                                        </p:cTn>
                                        <p:tgtEl>
                                          <p:spTgt spid="111"/>
                                        </p:tgtEl>
                                        <p:attrNameLst>
                                          <p:attrName>style.visibility</p:attrName>
                                        </p:attrNameLst>
                                      </p:cBhvr>
                                      <p:to>
                                        <p:strVal val="visible"/>
                                      </p:to>
                                    </p:set>
                                    <p:animEffect transition="in" filter="wipe(down)">
                                      <p:cBhvr>
                                        <p:cTn id="64" dur="1500"/>
                                        <p:tgtEl>
                                          <p:spTgt spid="111"/>
                                        </p:tgtEl>
                                      </p:cBhvr>
                                    </p:animEffect>
                                  </p:childTnLst>
                                </p:cTn>
                              </p:par>
                            </p:childTnLst>
                          </p:cTn>
                        </p:par>
                        <p:par>
                          <p:cTn id="65" fill="hold">
                            <p:stCondLst>
                              <p:cond delay="3000"/>
                            </p:stCondLst>
                            <p:childTnLst>
                              <p:par>
                                <p:cTn id="66" presetID="22" presetClass="entr" presetSubtype="8" fill="hold" grpId="0" nodeType="afterEffect">
                                  <p:stCondLst>
                                    <p:cond delay="0"/>
                                  </p:stCondLst>
                                  <p:childTnLst>
                                    <p:set>
                                      <p:cBhvr>
                                        <p:cTn id="67" dur="1" fill="hold">
                                          <p:stCondLst>
                                            <p:cond delay="0"/>
                                          </p:stCondLst>
                                        </p:cTn>
                                        <p:tgtEl>
                                          <p:spTgt spid="323"/>
                                        </p:tgtEl>
                                        <p:attrNameLst>
                                          <p:attrName>style.visibility</p:attrName>
                                        </p:attrNameLst>
                                      </p:cBhvr>
                                      <p:to>
                                        <p:strVal val="visible"/>
                                      </p:to>
                                    </p:set>
                                    <p:animEffect transition="in" filter="wipe(left)">
                                      <p:cBhvr>
                                        <p:cTn id="68" dur="1500"/>
                                        <p:tgtEl>
                                          <p:spTgt spid="323"/>
                                        </p:tgtEl>
                                      </p:cBhvr>
                                    </p:animEffect>
                                  </p:childTnLst>
                                </p:cTn>
                              </p:par>
                            </p:childTnLst>
                          </p:cTn>
                        </p:par>
                        <p:par>
                          <p:cTn id="69" fill="hold">
                            <p:stCondLst>
                              <p:cond delay="4500"/>
                            </p:stCondLst>
                            <p:childTnLst>
                              <p:par>
                                <p:cTn id="70" presetID="6" presetClass="entr" presetSubtype="16" fill="hold" grpId="0" nodeType="afterEffect">
                                  <p:stCondLst>
                                    <p:cond delay="0"/>
                                  </p:stCondLst>
                                  <p:childTnLst>
                                    <p:set>
                                      <p:cBhvr>
                                        <p:cTn id="71" dur="1" fill="hold">
                                          <p:stCondLst>
                                            <p:cond delay="0"/>
                                          </p:stCondLst>
                                        </p:cTn>
                                        <p:tgtEl>
                                          <p:spTgt spid="352"/>
                                        </p:tgtEl>
                                        <p:attrNameLst>
                                          <p:attrName>style.visibility</p:attrName>
                                        </p:attrNameLst>
                                      </p:cBhvr>
                                      <p:to>
                                        <p:strVal val="visible"/>
                                      </p:to>
                                    </p:set>
                                    <p:animEffect transition="in" filter="circle(in)">
                                      <p:cBhvr>
                                        <p:cTn id="72" dur="2000"/>
                                        <p:tgtEl>
                                          <p:spTgt spid="352"/>
                                        </p:tgtEl>
                                      </p:cBhvr>
                                    </p:animEffect>
                                  </p:childTnLst>
                                </p:cTn>
                              </p:par>
                            </p:childTnLst>
                          </p:cTn>
                        </p:par>
                        <p:par>
                          <p:cTn id="73" fill="hold">
                            <p:stCondLst>
                              <p:cond delay="6500"/>
                            </p:stCondLst>
                            <p:childTnLst>
                              <p:par>
                                <p:cTn id="74" presetID="6" presetClass="entr" presetSubtype="16" fill="hold" grpId="0" nodeType="afterEffect">
                                  <p:stCondLst>
                                    <p:cond delay="0"/>
                                  </p:stCondLst>
                                  <p:childTnLst>
                                    <p:set>
                                      <p:cBhvr>
                                        <p:cTn id="75" dur="1" fill="hold">
                                          <p:stCondLst>
                                            <p:cond delay="0"/>
                                          </p:stCondLst>
                                        </p:cTn>
                                        <p:tgtEl>
                                          <p:spTgt spid="326"/>
                                        </p:tgtEl>
                                        <p:attrNameLst>
                                          <p:attrName>style.visibility</p:attrName>
                                        </p:attrNameLst>
                                      </p:cBhvr>
                                      <p:to>
                                        <p:strVal val="visible"/>
                                      </p:to>
                                    </p:set>
                                    <p:animEffect transition="in" filter="circle(in)">
                                      <p:cBhvr>
                                        <p:cTn id="76" dur="2000"/>
                                        <p:tgtEl>
                                          <p:spTgt spid="326"/>
                                        </p:tgtEl>
                                      </p:cBhvr>
                                    </p:animEffect>
                                  </p:childTnLst>
                                </p:cTn>
                              </p:par>
                            </p:childTnLst>
                          </p:cTn>
                        </p:par>
                        <p:par>
                          <p:cTn id="77" fill="hold">
                            <p:stCondLst>
                              <p:cond delay="8500"/>
                            </p:stCondLst>
                            <p:childTnLst>
                              <p:par>
                                <p:cTn id="78" presetID="22" presetClass="entr" presetSubtype="4" fill="hold" nodeType="afterEffect">
                                  <p:stCondLst>
                                    <p:cond delay="0"/>
                                  </p:stCondLst>
                                  <p:childTnLst>
                                    <p:set>
                                      <p:cBhvr>
                                        <p:cTn id="79" dur="1" fill="hold">
                                          <p:stCondLst>
                                            <p:cond delay="0"/>
                                          </p:stCondLst>
                                        </p:cTn>
                                        <p:tgtEl>
                                          <p:spTgt spid="335"/>
                                        </p:tgtEl>
                                        <p:attrNameLst>
                                          <p:attrName>style.visibility</p:attrName>
                                        </p:attrNameLst>
                                      </p:cBhvr>
                                      <p:to>
                                        <p:strVal val="visible"/>
                                      </p:to>
                                    </p:set>
                                    <p:animEffect transition="in" filter="wipe(down)">
                                      <p:cBhvr>
                                        <p:cTn id="80" dur="1500"/>
                                        <p:tgtEl>
                                          <p:spTgt spid="335"/>
                                        </p:tgtEl>
                                      </p:cBhvr>
                                    </p:animEffect>
                                  </p:childTnLst>
                                </p:cTn>
                              </p:par>
                            </p:childTnLst>
                          </p:cTn>
                        </p:par>
                        <p:par>
                          <p:cTn id="81" fill="hold">
                            <p:stCondLst>
                              <p:cond delay="10000"/>
                            </p:stCondLst>
                            <p:childTnLst>
                              <p:par>
                                <p:cTn id="82" presetID="22" presetClass="entr" presetSubtype="4" fill="hold" nodeType="afterEffect">
                                  <p:stCondLst>
                                    <p:cond delay="0"/>
                                  </p:stCondLst>
                                  <p:childTnLst>
                                    <p:set>
                                      <p:cBhvr>
                                        <p:cTn id="83" dur="1" fill="hold">
                                          <p:stCondLst>
                                            <p:cond delay="0"/>
                                          </p:stCondLst>
                                        </p:cTn>
                                        <p:tgtEl>
                                          <p:spTgt spid="336"/>
                                        </p:tgtEl>
                                        <p:attrNameLst>
                                          <p:attrName>style.visibility</p:attrName>
                                        </p:attrNameLst>
                                      </p:cBhvr>
                                      <p:to>
                                        <p:strVal val="visible"/>
                                      </p:to>
                                    </p:set>
                                    <p:animEffect transition="in" filter="wipe(down)">
                                      <p:cBhvr>
                                        <p:cTn id="84" dur="1500"/>
                                        <p:tgtEl>
                                          <p:spTgt spid="336"/>
                                        </p:tgtEl>
                                      </p:cBhvr>
                                    </p:animEffect>
                                  </p:childTnLst>
                                </p:cTn>
                              </p:par>
                            </p:childTnLst>
                          </p:cTn>
                        </p:par>
                        <p:par>
                          <p:cTn id="85" fill="hold">
                            <p:stCondLst>
                              <p:cond delay="11500"/>
                            </p:stCondLst>
                            <p:childTnLst>
                              <p:par>
                                <p:cTn id="86" presetID="22" presetClass="entr" presetSubtype="4" fill="hold" nodeType="afterEffect">
                                  <p:stCondLst>
                                    <p:cond delay="0"/>
                                  </p:stCondLst>
                                  <p:childTnLst>
                                    <p:set>
                                      <p:cBhvr>
                                        <p:cTn id="87" dur="1" fill="hold">
                                          <p:stCondLst>
                                            <p:cond delay="0"/>
                                          </p:stCondLst>
                                        </p:cTn>
                                        <p:tgtEl>
                                          <p:spTgt spid="337"/>
                                        </p:tgtEl>
                                        <p:attrNameLst>
                                          <p:attrName>style.visibility</p:attrName>
                                        </p:attrNameLst>
                                      </p:cBhvr>
                                      <p:to>
                                        <p:strVal val="visible"/>
                                      </p:to>
                                    </p:set>
                                    <p:animEffect transition="in" filter="wipe(down)">
                                      <p:cBhvr>
                                        <p:cTn id="88" dur="1500"/>
                                        <p:tgtEl>
                                          <p:spTgt spid="337"/>
                                        </p:tgtEl>
                                      </p:cBhvr>
                                    </p:animEffect>
                                  </p:childTnLst>
                                </p:cTn>
                              </p:par>
                            </p:childTnLst>
                          </p:cTn>
                        </p:par>
                        <p:par>
                          <p:cTn id="89" fill="hold">
                            <p:stCondLst>
                              <p:cond delay="13000"/>
                            </p:stCondLst>
                            <p:childTnLst>
                              <p:par>
                                <p:cTn id="90" presetID="22" presetClass="entr" presetSubtype="4" fill="hold" nodeType="afterEffect">
                                  <p:stCondLst>
                                    <p:cond delay="0"/>
                                  </p:stCondLst>
                                  <p:childTnLst>
                                    <p:set>
                                      <p:cBhvr>
                                        <p:cTn id="91" dur="1" fill="hold">
                                          <p:stCondLst>
                                            <p:cond delay="0"/>
                                          </p:stCondLst>
                                        </p:cTn>
                                        <p:tgtEl>
                                          <p:spTgt spid="338"/>
                                        </p:tgtEl>
                                        <p:attrNameLst>
                                          <p:attrName>style.visibility</p:attrName>
                                        </p:attrNameLst>
                                      </p:cBhvr>
                                      <p:to>
                                        <p:strVal val="visible"/>
                                      </p:to>
                                    </p:set>
                                    <p:animEffect transition="in" filter="wipe(down)">
                                      <p:cBhvr>
                                        <p:cTn id="92" dur="1500"/>
                                        <p:tgtEl>
                                          <p:spTgt spid="338"/>
                                        </p:tgtEl>
                                      </p:cBhvr>
                                    </p:animEffect>
                                  </p:childTnLst>
                                </p:cTn>
                              </p:par>
                            </p:childTnLst>
                          </p:cTn>
                        </p:par>
                        <p:par>
                          <p:cTn id="93" fill="hold">
                            <p:stCondLst>
                              <p:cond delay="14500"/>
                            </p:stCondLst>
                            <p:childTnLst>
                              <p:par>
                                <p:cTn id="94" presetID="22" presetClass="entr" presetSubtype="4" fill="hold" nodeType="afterEffect">
                                  <p:stCondLst>
                                    <p:cond delay="0"/>
                                  </p:stCondLst>
                                  <p:childTnLst>
                                    <p:set>
                                      <p:cBhvr>
                                        <p:cTn id="95" dur="1" fill="hold">
                                          <p:stCondLst>
                                            <p:cond delay="0"/>
                                          </p:stCondLst>
                                        </p:cTn>
                                        <p:tgtEl>
                                          <p:spTgt spid="339"/>
                                        </p:tgtEl>
                                        <p:attrNameLst>
                                          <p:attrName>style.visibility</p:attrName>
                                        </p:attrNameLst>
                                      </p:cBhvr>
                                      <p:to>
                                        <p:strVal val="visible"/>
                                      </p:to>
                                    </p:set>
                                    <p:animEffect transition="in" filter="wipe(down)">
                                      <p:cBhvr>
                                        <p:cTn id="96" dur="1500"/>
                                        <p:tgtEl>
                                          <p:spTgt spid="339"/>
                                        </p:tgtEl>
                                      </p:cBhvr>
                                    </p:animEffect>
                                  </p:childTnLst>
                                </p:cTn>
                              </p:par>
                            </p:childTnLst>
                          </p:cTn>
                        </p:par>
                        <p:par>
                          <p:cTn id="97" fill="hold">
                            <p:stCondLst>
                              <p:cond delay="16000"/>
                            </p:stCondLst>
                            <p:childTnLst>
                              <p:par>
                                <p:cTn id="98" presetID="22" presetClass="entr" presetSubtype="8" fill="hold" nodeType="afterEffect">
                                  <p:stCondLst>
                                    <p:cond delay="0"/>
                                  </p:stCondLst>
                                  <p:childTnLst>
                                    <p:set>
                                      <p:cBhvr>
                                        <p:cTn id="99" dur="1" fill="hold">
                                          <p:stCondLst>
                                            <p:cond delay="0"/>
                                          </p:stCondLst>
                                        </p:cTn>
                                        <p:tgtEl>
                                          <p:spTgt spid="334"/>
                                        </p:tgtEl>
                                        <p:attrNameLst>
                                          <p:attrName>style.visibility</p:attrName>
                                        </p:attrNameLst>
                                      </p:cBhvr>
                                      <p:to>
                                        <p:strVal val="visible"/>
                                      </p:to>
                                    </p:set>
                                    <p:animEffect transition="in" filter="wipe(left)">
                                      <p:cBhvr>
                                        <p:cTn id="100" dur="1250"/>
                                        <p:tgtEl>
                                          <p:spTgt spid="334"/>
                                        </p:tgtEl>
                                      </p:cBhvr>
                                    </p:animEffect>
                                  </p:childTnLst>
                                </p:cTn>
                              </p:par>
                            </p:childTnLst>
                          </p:cTn>
                        </p:par>
                        <p:par>
                          <p:cTn id="101" fill="hold">
                            <p:stCondLst>
                              <p:cond delay="17250"/>
                            </p:stCondLst>
                            <p:childTnLst>
                              <p:par>
                                <p:cTn id="102" presetID="22" presetClass="entr" presetSubtype="4" fill="hold" nodeType="afterEffect">
                                  <p:stCondLst>
                                    <p:cond delay="0"/>
                                  </p:stCondLst>
                                  <p:childTnLst>
                                    <p:set>
                                      <p:cBhvr>
                                        <p:cTn id="103" dur="1" fill="hold">
                                          <p:stCondLst>
                                            <p:cond delay="0"/>
                                          </p:stCondLst>
                                        </p:cTn>
                                        <p:tgtEl>
                                          <p:spTgt spid="251"/>
                                        </p:tgtEl>
                                        <p:attrNameLst>
                                          <p:attrName>style.visibility</p:attrName>
                                        </p:attrNameLst>
                                      </p:cBhvr>
                                      <p:to>
                                        <p:strVal val="visible"/>
                                      </p:to>
                                    </p:set>
                                    <p:animEffect transition="in" filter="wipe(down)">
                                      <p:cBhvr>
                                        <p:cTn id="104" dur="1500"/>
                                        <p:tgtEl>
                                          <p:spTgt spid="251"/>
                                        </p:tgtEl>
                                      </p:cBhvr>
                                    </p:animEffect>
                                  </p:childTnLst>
                                </p:cTn>
                              </p:par>
                            </p:childTnLst>
                          </p:cTn>
                        </p:par>
                        <p:par>
                          <p:cTn id="105" fill="hold">
                            <p:stCondLst>
                              <p:cond delay="18750"/>
                            </p:stCondLst>
                            <p:childTnLst>
                              <p:par>
                                <p:cTn id="106" presetID="22" presetClass="entr" presetSubtype="8" fill="hold" nodeType="afterEffect">
                                  <p:stCondLst>
                                    <p:cond delay="0"/>
                                  </p:stCondLst>
                                  <p:childTnLst>
                                    <p:set>
                                      <p:cBhvr>
                                        <p:cTn id="107" dur="1" fill="hold">
                                          <p:stCondLst>
                                            <p:cond delay="0"/>
                                          </p:stCondLst>
                                        </p:cTn>
                                        <p:tgtEl>
                                          <p:spTgt spid="254"/>
                                        </p:tgtEl>
                                        <p:attrNameLst>
                                          <p:attrName>style.visibility</p:attrName>
                                        </p:attrNameLst>
                                      </p:cBhvr>
                                      <p:to>
                                        <p:strVal val="visible"/>
                                      </p:to>
                                    </p:set>
                                    <p:animEffect transition="in" filter="wipe(left)">
                                      <p:cBhvr>
                                        <p:cTn id="108" dur="1500"/>
                                        <p:tgtEl>
                                          <p:spTgt spid="254"/>
                                        </p:tgtEl>
                                      </p:cBhvr>
                                    </p:animEffect>
                                  </p:childTnLst>
                                </p:cTn>
                              </p:par>
                            </p:childTnLst>
                          </p:cTn>
                        </p:par>
                        <p:par>
                          <p:cTn id="109" fill="hold">
                            <p:stCondLst>
                              <p:cond delay="20250"/>
                            </p:stCondLst>
                            <p:childTnLst>
                              <p:par>
                                <p:cTn id="110" presetID="22" presetClass="entr" presetSubtype="1" fill="hold" nodeType="afterEffect">
                                  <p:stCondLst>
                                    <p:cond delay="0"/>
                                  </p:stCondLst>
                                  <p:childTnLst>
                                    <p:set>
                                      <p:cBhvr>
                                        <p:cTn id="111" dur="1" fill="hold">
                                          <p:stCondLst>
                                            <p:cond delay="0"/>
                                          </p:stCondLst>
                                        </p:cTn>
                                        <p:tgtEl>
                                          <p:spTgt spid="256"/>
                                        </p:tgtEl>
                                        <p:attrNameLst>
                                          <p:attrName>style.visibility</p:attrName>
                                        </p:attrNameLst>
                                      </p:cBhvr>
                                      <p:to>
                                        <p:strVal val="visible"/>
                                      </p:to>
                                    </p:set>
                                    <p:animEffect transition="in" filter="wipe(up)">
                                      <p:cBhvr>
                                        <p:cTn id="112" dur="1500"/>
                                        <p:tgtEl>
                                          <p:spTgt spid="256"/>
                                        </p:tgtEl>
                                      </p:cBhvr>
                                    </p:animEffect>
                                  </p:childTnLst>
                                </p:cTn>
                              </p:par>
                            </p:childTnLst>
                          </p:cTn>
                        </p:par>
                        <p:par>
                          <p:cTn id="113" fill="hold">
                            <p:stCondLst>
                              <p:cond delay="21750"/>
                            </p:stCondLst>
                            <p:childTnLst>
                              <p:par>
                                <p:cTn id="114" presetID="1" presetClass="entr" presetSubtype="0" fill="hold" grpId="0" nodeType="afterEffect">
                                  <p:stCondLst>
                                    <p:cond delay="0"/>
                                  </p:stCondLst>
                                  <p:childTnLst>
                                    <p:set>
                                      <p:cBhvr>
                                        <p:cTn id="115" dur="1" fill="hold">
                                          <p:stCondLst>
                                            <p:cond delay="0"/>
                                          </p:stCondLst>
                                        </p:cTn>
                                        <p:tgtEl>
                                          <p:spTgt spid="7"/>
                                        </p:tgtEl>
                                        <p:attrNameLst>
                                          <p:attrName>style.visibility</p:attrName>
                                        </p:attrNameLst>
                                      </p:cBhvr>
                                      <p:to>
                                        <p:strVal val="visible"/>
                                      </p:to>
                                    </p:set>
                                  </p:childTnLst>
                                </p:cTn>
                              </p:par>
                            </p:childTnLst>
                          </p:cTn>
                        </p:par>
                        <p:par>
                          <p:cTn id="116" fill="hold">
                            <p:stCondLst>
                              <p:cond delay="21750"/>
                            </p:stCondLst>
                            <p:childTnLst>
                              <p:par>
                                <p:cTn id="117" presetID="22" presetClass="entr" presetSubtype="1" fill="hold" grpId="0" nodeType="afterEffect">
                                  <p:stCondLst>
                                    <p:cond delay="0"/>
                                  </p:stCondLst>
                                  <p:childTnLst>
                                    <p:set>
                                      <p:cBhvr>
                                        <p:cTn id="118" dur="1" fill="hold">
                                          <p:stCondLst>
                                            <p:cond delay="0"/>
                                          </p:stCondLst>
                                        </p:cTn>
                                        <p:tgtEl>
                                          <p:spTgt spid="319"/>
                                        </p:tgtEl>
                                        <p:attrNameLst>
                                          <p:attrName>style.visibility</p:attrName>
                                        </p:attrNameLst>
                                      </p:cBhvr>
                                      <p:to>
                                        <p:strVal val="visible"/>
                                      </p:to>
                                    </p:set>
                                    <p:animEffect transition="in" filter="wipe(up)">
                                      <p:cBhvr>
                                        <p:cTn id="119" dur="1500"/>
                                        <p:tgtEl>
                                          <p:spTgt spid="319"/>
                                        </p:tgtEl>
                                      </p:cBhvr>
                                    </p:animEffect>
                                  </p:childTnLst>
                                </p:cTn>
                              </p:par>
                            </p:childTnLst>
                          </p:cTn>
                        </p:par>
                        <p:par>
                          <p:cTn id="120" fill="hold">
                            <p:stCondLst>
                              <p:cond delay="23250"/>
                            </p:stCondLst>
                            <p:childTnLst>
                              <p:par>
                                <p:cTn id="121" presetID="22" presetClass="entr" presetSubtype="1" fill="hold" nodeType="afterEffect">
                                  <p:stCondLst>
                                    <p:cond delay="0"/>
                                  </p:stCondLst>
                                  <p:childTnLst>
                                    <p:set>
                                      <p:cBhvr>
                                        <p:cTn id="122" dur="1" fill="hold">
                                          <p:stCondLst>
                                            <p:cond delay="0"/>
                                          </p:stCondLst>
                                        </p:cTn>
                                        <p:tgtEl>
                                          <p:spTgt spid="333"/>
                                        </p:tgtEl>
                                        <p:attrNameLst>
                                          <p:attrName>style.visibility</p:attrName>
                                        </p:attrNameLst>
                                      </p:cBhvr>
                                      <p:to>
                                        <p:strVal val="visible"/>
                                      </p:to>
                                    </p:set>
                                    <p:animEffect transition="in" filter="wipe(up)">
                                      <p:cBhvr>
                                        <p:cTn id="123" dur="1500"/>
                                        <p:tgtEl>
                                          <p:spTgt spid="333"/>
                                        </p:tgtEl>
                                      </p:cBhvr>
                                    </p:animEffect>
                                  </p:childTnLst>
                                </p:cTn>
                              </p:par>
                            </p:childTnLst>
                          </p:cTn>
                        </p:par>
                        <p:par>
                          <p:cTn id="124" fill="hold">
                            <p:stCondLst>
                              <p:cond delay="24750"/>
                            </p:stCondLst>
                            <p:childTnLst>
                              <p:par>
                                <p:cTn id="125" presetID="22" presetClass="entr" presetSubtype="1" fill="hold" grpId="0" nodeType="afterEffect">
                                  <p:stCondLst>
                                    <p:cond delay="0"/>
                                  </p:stCondLst>
                                  <p:childTnLst>
                                    <p:set>
                                      <p:cBhvr>
                                        <p:cTn id="126" dur="1" fill="hold">
                                          <p:stCondLst>
                                            <p:cond delay="0"/>
                                          </p:stCondLst>
                                        </p:cTn>
                                        <p:tgtEl>
                                          <p:spTgt spid="365"/>
                                        </p:tgtEl>
                                        <p:attrNameLst>
                                          <p:attrName>style.visibility</p:attrName>
                                        </p:attrNameLst>
                                      </p:cBhvr>
                                      <p:to>
                                        <p:strVal val="visible"/>
                                      </p:to>
                                    </p:set>
                                    <p:animEffect transition="in" filter="wipe(up)">
                                      <p:cBhvr>
                                        <p:cTn id="127" dur="15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19" grpId="0"/>
      <p:bldP spid="320" grpId="0"/>
      <p:bldP spid="322" grpId="0"/>
      <p:bldP spid="323" grpId="0"/>
      <p:bldP spid="325" grpId="0"/>
      <p:bldP spid="326" grpId="0"/>
      <p:bldP spid="327" grpId="0"/>
      <p:bldP spid="352" grpId="0"/>
      <p:bldP spid="3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471" y="1091859"/>
            <a:ext cx="11494265" cy="4093428"/>
          </a:xfrm>
          <a:prstGeom prst="rect">
            <a:avLst/>
          </a:prstGeom>
        </p:spPr>
        <p:txBody>
          <a:bodyPr wrap="square">
            <a:spAutoFit/>
          </a:bodyPr>
          <a:lstStyle/>
          <a:p>
            <a:pPr algn="just"/>
            <a:r>
              <a:rPr lang="en-IN" sz="2000" dirty="0" smtClean="0">
                <a:solidFill>
                  <a:srgbClr val="FFFF00"/>
                </a:solidFill>
              </a:rPr>
              <a:t>Expert management is required of cooling systems as they are areas for heat loving bacteria to breed and can result in localised infection of very serious fatality type diseases. </a:t>
            </a:r>
          </a:p>
          <a:p>
            <a:pPr algn="just"/>
            <a:r>
              <a:rPr lang="en-IN" sz="2000" dirty="0" smtClean="0">
                <a:solidFill>
                  <a:srgbClr val="FFFF00"/>
                </a:solidFill>
              </a:rPr>
              <a:t>The main bacteria located in cooling towers is the Legionella bacteria that will produce illness in persons similar to Pneumonia or </a:t>
            </a:r>
            <a:r>
              <a:rPr lang="en-IN" sz="2000" dirty="0" err="1" smtClean="0">
                <a:solidFill>
                  <a:srgbClr val="FFFF00"/>
                </a:solidFill>
              </a:rPr>
              <a:t>Covid</a:t>
            </a:r>
            <a:r>
              <a:rPr lang="en-IN" sz="2000" dirty="0" smtClean="0">
                <a:solidFill>
                  <a:srgbClr val="FFFF00"/>
                </a:solidFill>
              </a:rPr>
              <a:t> 19 symptoms. It is known to be highly fatal to the elderly or persons with low immunity and particularly in hospital patients. </a:t>
            </a:r>
          </a:p>
          <a:p>
            <a:pPr algn="just"/>
            <a:r>
              <a:rPr lang="en-IN" sz="2000" dirty="0" smtClean="0">
                <a:solidFill>
                  <a:srgbClr val="FFFF00"/>
                </a:solidFill>
              </a:rPr>
              <a:t>It must be considered that the contaminated water will become airborne into the environment at the top of the cooling tower, where the cooling effect of condensation occurs. The contamination can also be spread into tunnel workers from the action of breathing on droplets from sprayed chilled water underground.</a:t>
            </a:r>
          </a:p>
          <a:p>
            <a:pPr algn="just"/>
            <a:r>
              <a:rPr lang="en-IN" sz="2000" dirty="0" smtClean="0">
                <a:solidFill>
                  <a:srgbClr val="FFFF00"/>
                </a:solidFill>
              </a:rPr>
              <a:t>Most countries have very strict controlled management requirements of these systems, that become more strict within close proximity to residential areas, elderly care homes or hospitals. This control is normally carried out by providing expert contractor to visit the site at regular intervals to test the water and provide continuous chlorination and cleaning of the towers and storage tanks. </a:t>
            </a:r>
          </a:p>
          <a:p>
            <a:pPr algn="just"/>
            <a:r>
              <a:rPr lang="en-IN" sz="2000" dirty="0" smtClean="0">
                <a:solidFill>
                  <a:srgbClr val="FFFF00"/>
                </a:solidFill>
              </a:rPr>
              <a:t>This is a highly regulated operation and strict controls must be adhered to </a:t>
            </a:r>
          </a:p>
        </p:txBody>
      </p:sp>
      <p:sp>
        <p:nvSpPr>
          <p:cNvPr id="6" name="Rectangle 5"/>
          <p:cNvSpPr/>
          <p:nvPr/>
        </p:nvSpPr>
        <p:spPr>
          <a:xfrm>
            <a:off x="3242371" y="319489"/>
            <a:ext cx="5398786" cy="461665"/>
          </a:xfrm>
          <a:prstGeom prst="rect">
            <a:avLst/>
          </a:prstGeom>
        </p:spPr>
        <p:txBody>
          <a:bodyPr wrap="none">
            <a:spAutoFit/>
          </a:bodyPr>
          <a:lstStyle/>
          <a:p>
            <a:r>
              <a:rPr lang="en-IN" sz="2400" b="1" u="sng" dirty="0">
                <a:solidFill>
                  <a:srgbClr val="FFFF00"/>
                </a:solidFill>
              </a:rPr>
              <a:t>Cooling towers</a:t>
            </a:r>
            <a:r>
              <a:rPr lang="en-IN" sz="2400" u="sng" dirty="0">
                <a:solidFill>
                  <a:srgbClr val="FFFF00"/>
                </a:solidFill>
              </a:rPr>
              <a:t> and </a:t>
            </a:r>
            <a:r>
              <a:rPr lang="en-IN" sz="2400" b="1" u="sng" dirty="0">
                <a:solidFill>
                  <a:srgbClr val="FFFF00"/>
                </a:solidFill>
              </a:rPr>
              <a:t>Legionnaires</a:t>
            </a:r>
            <a:r>
              <a:rPr lang="en-IN" sz="2400" u="sng" dirty="0">
                <a:solidFill>
                  <a:srgbClr val="FFFF00"/>
                </a:solidFill>
              </a:rPr>
              <a:t>' </a:t>
            </a:r>
            <a:r>
              <a:rPr lang="en-IN" sz="2400" b="1" u="sng" dirty="0">
                <a:solidFill>
                  <a:srgbClr val="FFFF00"/>
                </a:solidFill>
              </a:rPr>
              <a:t>disease</a:t>
            </a:r>
            <a:endParaRPr lang="en-IN" sz="2400" u="sng" dirty="0">
              <a:solidFill>
                <a:srgbClr val="FFFF00"/>
              </a:solidFill>
            </a:endParaRPr>
          </a:p>
        </p:txBody>
      </p:sp>
      <p:sp>
        <p:nvSpPr>
          <p:cNvPr id="4" name="Rectangle 3"/>
          <p:cNvSpPr/>
          <p:nvPr/>
        </p:nvSpPr>
        <p:spPr>
          <a:xfrm>
            <a:off x="308470" y="5554619"/>
            <a:ext cx="11494265" cy="646331"/>
          </a:xfrm>
          <a:prstGeom prst="rect">
            <a:avLst/>
          </a:prstGeom>
        </p:spPr>
        <p:txBody>
          <a:bodyPr wrap="square">
            <a:spAutoFit/>
          </a:bodyPr>
          <a:lstStyle/>
          <a:p>
            <a:r>
              <a:rPr lang="en-IN" dirty="0">
                <a:solidFill>
                  <a:srgbClr val="FFFF00"/>
                </a:solidFill>
              </a:rPr>
              <a:t>It needs to live in a temperature range of between 20 and </a:t>
            </a:r>
            <a:r>
              <a:rPr lang="en-IN" b="1" dirty="0">
                <a:solidFill>
                  <a:srgbClr val="FFFF00"/>
                </a:solidFill>
              </a:rPr>
              <a:t>50˚C</a:t>
            </a:r>
            <a:r>
              <a:rPr lang="en-IN" dirty="0">
                <a:solidFill>
                  <a:srgbClr val="FFFF00"/>
                </a:solidFill>
              </a:rPr>
              <a:t>, above </a:t>
            </a:r>
            <a:r>
              <a:rPr lang="en-IN" b="1" dirty="0">
                <a:solidFill>
                  <a:srgbClr val="FFFF00"/>
                </a:solidFill>
              </a:rPr>
              <a:t>50˚C</a:t>
            </a:r>
            <a:r>
              <a:rPr lang="en-IN" dirty="0">
                <a:solidFill>
                  <a:srgbClr val="FFFF00"/>
                </a:solidFill>
              </a:rPr>
              <a:t> it will start to die off. Heat will kill legionella bacteria, cold will not. If you have water below </a:t>
            </a:r>
            <a:r>
              <a:rPr lang="en-IN" b="1" dirty="0">
                <a:solidFill>
                  <a:srgbClr val="FFFF00"/>
                </a:solidFill>
              </a:rPr>
              <a:t>20˚C</a:t>
            </a:r>
            <a:r>
              <a:rPr lang="en-IN" dirty="0">
                <a:solidFill>
                  <a:srgbClr val="FFFF00"/>
                </a:solidFill>
              </a:rPr>
              <a:t> it will go into hibernation, it will not die.</a:t>
            </a:r>
          </a:p>
        </p:txBody>
      </p:sp>
      <p:sp>
        <p:nvSpPr>
          <p:cNvPr id="5" name="Rectangle 4"/>
          <p:cNvSpPr/>
          <p:nvPr/>
        </p:nvSpPr>
        <p:spPr>
          <a:xfrm>
            <a:off x="308471" y="5185287"/>
            <a:ext cx="3739870" cy="369332"/>
          </a:xfrm>
          <a:prstGeom prst="rect">
            <a:avLst/>
          </a:prstGeom>
        </p:spPr>
        <p:txBody>
          <a:bodyPr wrap="none">
            <a:spAutoFit/>
          </a:bodyPr>
          <a:lstStyle/>
          <a:p>
            <a:r>
              <a:rPr lang="en-IN" b="1" dirty="0">
                <a:solidFill>
                  <a:srgbClr val="FFFF00"/>
                </a:solidFill>
              </a:rPr>
              <a:t>what temperature will kill </a:t>
            </a:r>
            <a:r>
              <a:rPr lang="en-IN" b="1" dirty="0" smtClean="0">
                <a:solidFill>
                  <a:srgbClr val="FFFF00"/>
                </a:solidFill>
              </a:rPr>
              <a:t>legionella?</a:t>
            </a:r>
            <a:endParaRPr lang="en-IN" b="1" dirty="0">
              <a:solidFill>
                <a:srgbClr val="FFFF00"/>
              </a:solidFill>
            </a:endParaRPr>
          </a:p>
        </p:txBody>
      </p:sp>
    </p:spTree>
    <p:extLst>
      <p:ext uri="{BB962C8B-B14F-4D97-AF65-F5344CB8AC3E}">
        <p14:creationId xmlns:p14="http://schemas.microsoft.com/office/powerpoint/2010/main" val="3462782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32"/>
          <p:cNvSpPr>
            <a:spLocks noChangeShapeType="1"/>
          </p:cNvSpPr>
          <p:nvPr/>
        </p:nvSpPr>
        <p:spPr bwMode="auto">
          <a:xfrm flipH="1" flipV="1">
            <a:off x="1072395" y="6583867"/>
            <a:ext cx="6769001" cy="7217"/>
          </a:xfrm>
          <a:prstGeom prst="line">
            <a:avLst/>
          </a:prstGeom>
          <a:ln>
            <a:headEnd/>
            <a:tailEnd/>
          </a:ln>
          <a:extLst/>
        </p:spPr>
        <p:style>
          <a:lnRef idx="3">
            <a:schemeClr val="accent2"/>
          </a:lnRef>
          <a:fillRef idx="0">
            <a:schemeClr val="accent2"/>
          </a:fillRef>
          <a:effectRef idx="2">
            <a:schemeClr val="accent2"/>
          </a:effectRef>
          <a:fontRef idx="minor">
            <a:schemeClr val="tx1"/>
          </a:fontRef>
        </p:style>
        <p:txBody>
          <a:bodyP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IN" dirty="0"/>
          </a:p>
        </p:txBody>
      </p:sp>
      <p:sp>
        <p:nvSpPr>
          <p:cNvPr id="5" name="Line 91"/>
          <p:cNvSpPr>
            <a:spLocks noChangeAspect="1" noChangeShapeType="1"/>
          </p:cNvSpPr>
          <p:nvPr/>
        </p:nvSpPr>
        <p:spPr bwMode="auto">
          <a:xfrm rot="10800000" flipV="1">
            <a:off x="7815574" y="6172303"/>
            <a:ext cx="0" cy="411564"/>
          </a:xfrm>
          <a:prstGeom prst="line">
            <a:avLst/>
          </a:prstGeom>
          <a:ln>
            <a:headEnd/>
            <a:tailEnd/>
          </a:ln>
          <a:extLst/>
        </p:spPr>
        <p:style>
          <a:lnRef idx="3">
            <a:schemeClr val="accent2"/>
          </a:lnRef>
          <a:fillRef idx="0">
            <a:schemeClr val="accent2"/>
          </a:fillRef>
          <a:effectRef idx="2">
            <a:schemeClr val="accent2"/>
          </a:effectRef>
          <a:fontRef idx="minor">
            <a:schemeClr val="tx1"/>
          </a:fontRef>
        </p:style>
        <p:txBody>
          <a:bodyP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IN" dirty="0"/>
          </a:p>
        </p:txBody>
      </p:sp>
      <p:grpSp>
        <p:nvGrpSpPr>
          <p:cNvPr id="167" name="Group 166"/>
          <p:cNvGrpSpPr/>
          <p:nvPr/>
        </p:nvGrpSpPr>
        <p:grpSpPr>
          <a:xfrm>
            <a:off x="6604364" y="4205473"/>
            <a:ext cx="1211211" cy="1274453"/>
            <a:chOff x="5670687" y="4140300"/>
            <a:chExt cx="1211211" cy="1291015"/>
          </a:xfrm>
        </p:grpSpPr>
        <p:sp>
          <p:nvSpPr>
            <p:cNvPr id="32" name="Line 65"/>
            <p:cNvSpPr>
              <a:spLocks noChangeAspect="1" noChangeShapeType="1"/>
            </p:cNvSpPr>
            <p:nvPr/>
          </p:nvSpPr>
          <p:spPr bwMode="auto">
            <a:xfrm rot="10800000" flipV="1">
              <a:off x="6881898" y="4151790"/>
              <a:ext cx="0" cy="1279525"/>
            </a:xfrm>
            <a:prstGeom prst="line">
              <a:avLst/>
            </a:prstGeom>
            <a:ln>
              <a:solidFill>
                <a:srgbClr val="00B050"/>
              </a:solidFill>
              <a:headEnd/>
              <a:tailEnd/>
            </a:ln>
            <a:extLst/>
          </p:spPr>
          <p:style>
            <a:lnRef idx="3">
              <a:schemeClr val="accent6"/>
            </a:lnRef>
            <a:fillRef idx="0">
              <a:schemeClr val="accent6"/>
            </a:fillRef>
            <a:effectRef idx="2">
              <a:schemeClr val="accent6"/>
            </a:effectRef>
            <a:fontRef idx="minor">
              <a:schemeClr val="tx1"/>
            </a:fontRef>
          </p:style>
          <p:txBody>
            <a:bodyP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IN" dirty="0"/>
            </a:p>
          </p:txBody>
        </p:sp>
        <p:sp>
          <p:nvSpPr>
            <p:cNvPr id="34" name="Line 79"/>
            <p:cNvSpPr>
              <a:spLocks noChangeShapeType="1"/>
            </p:cNvSpPr>
            <p:nvPr/>
          </p:nvSpPr>
          <p:spPr bwMode="auto">
            <a:xfrm flipV="1">
              <a:off x="5670687" y="4140300"/>
              <a:ext cx="1211210" cy="919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IN" dirty="0"/>
            </a:p>
          </p:txBody>
        </p:sp>
      </p:grpSp>
      <p:grpSp>
        <p:nvGrpSpPr>
          <p:cNvPr id="56" name="Group 55"/>
          <p:cNvGrpSpPr/>
          <p:nvPr/>
        </p:nvGrpSpPr>
        <p:grpSpPr>
          <a:xfrm>
            <a:off x="4667295" y="3936086"/>
            <a:ext cx="544210" cy="519118"/>
            <a:chOff x="4667295" y="3936086"/>
            <a:chExt cx="544210" cy="519118"/>
          </a:xfrm>
        </p:grpSpPr>
        <p:sp>
          <p:nvSpPr>
            <p:cNvPr id="36" name="AutoShape 28"/>
            <p:cNvSpPr>
              <a:spLocks noChangeArrowheads="1"/>
            </p:cNvSpPr>
            <p:nvPr/>
          </p:nvSpPr>
          <p:spPr bwMode="auto">
            <a:xfrm rot="16200000">
              <a:off x="4685016" y="4098854"/>
              <a:ext cx="134938" cy="170379"/>
            </a:xfrm>
            <a:prstGeom prst="triangle">
              <a:avLst>
                <a:gd name="adj" fmla="val 50000"/>
              </a:avLst>
            </a:prstGeom>
            <a:solidFill>
              <a:schemeClr val="tx1"/>
            </a:solidFill>
            <a:ln w="9525">
              <a:solidFill>
                <a:schemeClr val="bg1"/>
              </a:solidFill>
              <a:miter lim="800000"/>
              <a:headEnd/>
              <a:tailEnd/>
            </a:ln>
          </p:spPr>
          <p:txBody>
            <a:bodyPr wrap="none" anchor="ct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eaLnBrk="1" hangingPunct="1"/>
              <a:endParaRPr lang="es-MX" altLang="en-US" dirty="0"/>
            </a:p>
          </p:txBody>
        </p:sp>
        <p:sp>
          <p:nvSpPr>
            <p:cNvPr id="38" name="Oval 37"/>
            <p:cNvSpPr>
              <a:spLocks noChangeArrowheads="1"/>
            </p:cNvSpPr>
            <p:nvPr/>
          </p:nvSpPr>
          <p:spPr bwMode="auto">
            <a:xfrm rot="16200000">
              <a:off x="4695739" y="3939438"/>
              <a:ext cx="519118" cy="512414"/>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eaLnBrk="1" hangingPunct="1"/>
              <a:endParaRPr lang="es-MX" altLang="en-US" dirty="0"/>
            </a:p>
          </p:txBody>
        </p:sp>
      </p:grpSp>
      <p:sp>
        <p:nvSpPr>
          <p:cNvPr id="39" name="Line 30"/>
          <p:cNvSpPr>
            <a:spLocks noChangeShapeType="1"/>
          </p:cNvSpPr>
          <p:nvPr/>
        </p:nvSpPr>
        <p:spPr bwMode="auto">
          <a:xfrm rot="16200000" flipV="1">
            <a:off x="2858528" y="2375276"/>
            <a:ext cx="18871" cy="3598661"/>
          </a:xfrm>
          <a:prstGeom prst="line">
            <a:avLst/>
          </a:prstGeom>
          <a:ln>
            <a:solidFill>
              <a:srgbClr val="00B050"/>
            </a:solidFill>
            <a:headEnd/>
            <a:tailEnd/>
          </a:ln>
          <a:extLst/>
        </p:spPr>
        <p:style>
          <a:lnRef idx="3">
            <a:schemeClr val="accent5"/>
          </a:lnRef>
          <a:fillRef idx="0">
            <a:schemeClr val="accent5"/>
          </a:fillRef>
          <a:effectRef idx="2">
            <a:schemeClr val="accent5"/>
          </a:effectRef>
          <a:fontRef idx="minor">
            <a:schemeClr val="tx1"/>
          </a:fontRef>
        </p:style>
        <p:txBody>
          <a:bodyP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IN" dirty="0"/>
          </a:p>
        </p:txBody>
      </p:sp>
      <p:sp>
        <p:nvSpPr>
          <p:cNvPr id="40" name="Line 31"/>
          <p:cNvSpPr>
            <a:spLocks noChangeShapeType="1"/>
          </p:cNvSpPr>
          <p:nvPr/>
        </p:nvSpPr>
        <p:spPr bwMode="auto">
          <a:xfrm rot="16200000" flipV="1">
            <a:off x="5567298" y="3849682"/>
            <a:ext cx="0" cy="711585"/>
          </a:xfrm>
          <a:prstGeom prst="line">
            <a:avLst/>
          </a:prstGeom>
          <a:ln>
            <a:solidFill>
              <a:srgbClr val="00B050"/>
            </a:solidFill>
            <a:headEnd/>
            <a:tailEnd/>
          </a:ln>
          <a:extLst/>
        </p:spPr>
        <p:style>
          <a:lnRef idx="3">
            <a:schemeClr val="accent5"/>
          </a:lnRef>
          <a:fillRef idx="0">
            <a:schemeClr val="accent5"/>
          </a:fillRef>
          <a:effectRef idx="2">
            <a:schemeClr val="accent5"/>
          </a:effectRef>
          <a:fontRef idx="minor">
            <a:schemeClr val="tx1"/>
          </a:fontRef>
        </p:style>
        <p:txBody>
          <a:bodyP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IN" dirty="0"/>
          </a:p>
        </p:txBody>
      </p:sp>
      <p:grpSp>
        <p:nvGrpSpPr>
          <p:cNvPr id="161" name="Group 160"/>
          <p:cNvGrpSpPr/>
          <p:nvPr/>
        </p:nvGrpSpPr>
        <p:grpSpPr>
          <a:xfrm>
            <a:off x="7815573" y="5386724"/>
            <a:ext cx="3550045" cy="188676"/>
            <a:chOff x="8155704" y="6512647"/>
            <a:chExt cx="3854238" cy="130575"/>
          </a:xfrm>
        </p:grpSpPr>
        <p:sp>
          <p:nvSpPr>
            <p:cNvPr id="118" name="AutoShape 73"/>
            <p:cNvSpPr>
              <a:spLocks noChangeArrowheads="1"/>
            </p:cNvSpPr>
            <p:nvPr/>
          </p:nvSpPr>
          <p:spPr bwMode="auto">
            <a:xfrm rot="5400000">
              <a:off x="9555883" y="6454417"/>
              <a:ext cx="130575" cy="247036"/>
            </a:xfrm>
            <a:prstGeom prst="triangle">
              <a:avLst>
                <a:gd name="adj" fmla="val 50000"/>
              </a:avLst>
            </a:prstGeom>
            <a:solidFill>
              <a:srgbClr val="FF0000"/>
            </a:solidFill>
            <a:ln w="9525">
              <a:solidFill>
                <a:schemeClr val="bg1"/>
              </a:solidFill>
              <a:miter lim="800000"/>
              <a:headEnd/>
              <a:tailEnd/>
            </a:ln>
          </p:spPr>
          <p:txBody>
            <a:bodyPr wrap="none" anchor="ct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eaLnBrk="1" hangingPunct="1"/>
              <a:endParaRPr lang="es-MX" altLang="en-US" dirty="0">
                <a:solidFill>
                  <a:srgbClr val="FF0000"/>
                </a:solidFill>
              </a:endParaRPr>
            </a:p>
          </p:txBody>
        </p:sp>
        <p:sp>
          <p:nvSpPr>
            <p:cNvPr id="130" name="Line 21"/>
            <p:cNvSpPr>
              <a:spLocks noChangeShapeType="1"/>
            </p:cNvSpPr>
            <p:nvPr/>
          </p:nvSpPr>
          <p:spPr bwMode="auto">
            <a:xfrm flipH="1">
              <a:off x="9744690" y="6572869"/>
              <a:ext cx="2265252" cy="6636"/>
            </a:xfrm>
            <a:prstGeom prst="line">
              <a:avLst/>
            </a:prstGeom>
            <a:ln>
              <a:headEnd/>
              <a:tailEnd/>
            </a:ln>
            <a:extLst/>
          </p:spPr>
          <p:style>
            <a:lnRef idx="3">
              <a:schemeClr val="accent2"/>
            </a:lnRef>
            <a:fillRef idx="0">
              <a:schemeClr val="accent2"/>
            </a:fillRef>
            <a:effectRef idx="2">
              <a:schemeClr val="accent2"/>
            </a:effectRef>
            <a:fontRef idx="minor">
              <a:schemeClr val="tx1"/>
            </a:fontRef>
          </p:style>
          <p:txBody>
            <a:bodyP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IN" dirty="0">
                <a:ln>
                  <a:solidFill>
                    <a:srgbClr val="FF0000"/>
                  </a:solidFill>
                </a:ln>
              </a:endParaRPr>
            </a:p>
          </p:txBody>
        </p:sp>
        <p:sp>
          <p:nvSpPr>
            <p:cNvPr id="125" name="Line 21"/>
            <p:cNvSpPr>
              <a:spLocks noChangeShapeType="1"/>
            </p:cNvSpPr>
            <p:nvPr/>
          </p:nvSpPr>
          <p:spPr bwMode="auto">
            <a:xfrm flipH="1">
              <a:off x="8155704" y="6574440"/>
              <a:ext cx="1332427" cy="3494"/>
            </a:xfrm>
            <a:prstGeom prst="line">
              <a:avLst/>
            </a:prstGeom>
            <a:ln>
              <a:headEnd/>
              <a:tailEnd/>
            </a:ln>
            <a:extLst/>
          </p:spPr>
          <p:style>
            <a:lnRef idx="3">
              <a:schemeClr val="accent2"/>
            </a:lnRef>
            <a:fillRef idx="0">
              <a:schemeClr val="accent2"/>
            </a:fillRef>
            <a:effectRef idx="2">
              <a:schemeClr val="accent2"/>
            </a:effectRef>
            <a:fontRef idx="minor">
              <a:schemeClr val="tx1"/>
            </a:fontRef>
          </p:style>
          <p:txBody>
            <a:bodyP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IN" dirty="0">
                <a:ln>
                  <a:solidFill>
                    <a:srgbClr val="FF0000"/>
                  </a:solidFill>
                </a:ln>
              </a:endParaRPr>
            </a:p>
          </p:txBody>
        </p:sp>
      </p:grpSp>
      <p:grpSp>
        <p:nvGrpSpPr>
          <p:cNvPr id="157" name="Group 156"/>
          <p:cNvGrpSpPr/>
          <p:nvPr/>
        </p:nvGrpSpPr>
        <p:grpSpPr>
          <a:xfrm>
            <a:off x="7815573" y="6050446"/>
            <a:ext cx="3550044" cy="237311"/>
            <a:chOff x="7960402" y="4573981"/>
            <a:chExt cx="3429087" cy="237311"/>
          </a:xfrm>
        </p:grpSpPr>
        <p:sp>
          <p:nvSpPr>
            <p:cNvPr id="19" name="AutoShape 8"/>
            <p:cNvSpPr>
              <a:spLocks noChangeArrowheads="1"/>
            </p:cNvSpPr>
            <p:nvPr/>
          </p:nvSpPr>
          <p:spPr bwMode="auto">
            <a:xfrm rot="16200000" flipH="1">
              <a:off x="9857748" y="4625369"/>
              <a:ext cx="237311" cy="134535"/>
            </a:xfrm>
            <a:prstGeom prst="triangle">
              <a:avLst>
                <a:gd name="adj" fmla="val 50000"/>
              </a:avLst>
            </a:prstGeom>
            <a:solidFill>
              <a:srgbClr val="0070C0"/>
            </a:solidFill>
            <a:ln w="9525">
              <a:solidFill>
                <a:srgbClr val="00B050"/>
              </a:solidFill>
              <a:miter lim="800000"/>
              <a:headEnd/>
              <a:tailEnd/>
            </a:ln>
          </p:spPr>
          <p:txBody>
            <a:bodyPr wrap="none" anchor="ct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eaLnBrk="1" hangingPunct="1"/>
              <a:endParaRPr lang="es-MX" altLang="en-US" dirty="0">
                <a:ln>
                  <a:solidFill>
                    <a:srgbClr val="FF0000"/>
                  </a:solidFill>
                </a:ln>
              </a:endParaRPr>
            </a:p>
          </p:txBody>
        </p:sp>
        <p:sp>
          <p:nvSpPr>
            <p:cNvPr id="89" name="Line 24"/>
            <p:cNvSpPr>
              <a:spLocks noChangeShapeType="1"/>
            </p:cNvSpPr>
            <p:nvPr/>
          </p:nvSpPr>
          <p:spPr bwMode="auto">
            <a:xfrm flipH="1" flipV="1">
              <a:off x="7960402" y="4712936"/>
              <a:ext cx="3429087" cy="5306"/>
            </a:xfrm>
            <a:prstGeom prst="line">
              <a:avLst/>
            </a:prstGeom>
            <a:ln>
              <a:solidFill>
                <a:srgbClr val="00B050"/>
              </a:solidFill>
              <a:headEnd/>
              <a:tailEnd/>
            </a:ln>
            <a:extLst/>
          </p:spPr>
          <p:style>
            <a:lnRef idx="3">
              <a:schemeClr val="accent6"/>
            </a:lnRef>
            <a:fillRef idx="0">
              <a:schemeClr val="accent6"/>
            </a:fillRef>
            <a:effectRef idx="2">
              <a:schemeClr val="accent6"/>
            </a:effectRef>
            <a:fontRef idx="minor">
              <a:schemeClr val="tx1"/>
            </a:fontRef>
          </p:style>
          <p:txBody>
            <a:bodyP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IN" dirty="0">
                <a:ln>
                  <a:solidFill>
                    <a:srgbClr val="FF0000"/>
                  </a:solidFill>
                </a:ln>
              </a:endParaRPr>
            </a:p>
          </p:txBody>
        </p:sp>
      </p:grpSp>
      <p:sp>
        <p:nvSpPr>
          <p:cNvPr id="169" name="TextBox 168"/>
          <p:cNvSpPr txBox="1"/>
          <p:nvPr/>
        </p:nvSpPr>
        <p:spPr>
          <a:xfrm>
            <a:off x="169702" y="826599"/>
            <a:ext cx="11442130" cy="1477328"/>
          </a:xfrm>
          <a:prstGeom prst="rect">
            <a:avLst/>
          </a:prstGeom>
          <a:noFill/>
        </p:spPr>
        <p:txBody>
          <a:bodyPr wrap="square" rtlCol="0">
            <a:spAutoFit/>
          </a:bodyPr>
          <a:lstStyle/>
          <a:p>
            <a:pPr marL="342900" indent="-342900">
              <a:buAutoNum type="arabicPeriod"/>
            </a:pPr>
            <a:r>
              <a:rPr lang="en-IN" b="1" dirty="0" smtClean="0">
                <a:solidFill>
                  <a:srgbClr val="FFFF00"/>
                </a:solidFill>
              </a:rPr>
              <a:t>Internal cooling water: </a:t>
            </a:r>
            <a:r>
              <a:rPr lang="en-IN" dirty="0" smtClean="0">
                <a:solidFill>
                  <a:srgbClr val="FFFF00"/>
                </a:solidFill>
              </a:rPr>
              <a:t>Only rotate inside of the TBM cooling system.</a:t>
            </a:r>
          </a:p>
          <a:p>
            <a:pPr marL="342900" indent="-342900">
              <a:buAutoNum type="arabicPeriod"/>
            </a:pPr>
            <a:r>
              <a:rPr lang="en-IN" b="1" dirty="0" smtClean="0">
                <a:solidFill>
                  <a:srgbClr val="FFFF00"/>
                </a:solidFill>
              </a:rPr>
              <a:t>Flow</a:t>
            </a:r>
            <a:r>
              <a:rPr lang="en-IN" dirty="0" smtClean="0">
                <a:solidFill>
                  <a:srgbClr val="FFFF00"/>
                </a:solidFill>
              </a:rPr>
              <a:t>: Less </a:t>
            </a:r>
            <a:r>
              <a:rPr lang="en-IN" dirty="0">
                <a:solidFill>
                  <a:srgbClr val="FFFF00"/>
                </a:solidFill>
              </a:rPr>
              <a:t>T</a:t>
            </a:r>
            <a:r>
              <a:rPr lang="en-IN" dirty="0" smtClean="0">
                <a:solidFill>
                  <a:srgbClr val="FFFF00"/>
                </a:solidFill>
              </a:rPr>
              <a:t>hen 1M³/min</a:t>
            </a:r>
          </a:p>
          <a:p>
            <a:pPr marL="342900" indent="-342900">
              <a:buAutoNum type="arabicPeriod"/>
            </a:pPr>
            <a:r>
              <a:rPr lang="en-IN" b="1" dirty="0" smtClean="0">
                <a:solidFill>
                  <a:srgbClr val="FFFF00"/>
                </a:solidFill>
              </a:rPr>
              <a:t>KW</a:t>
            </a:r>
            <a:r>
              <a:rPr lang="en-IN" dirty="0" smtClean="0">
                <a:solidFill>
                  <a:srgbClr val="FFFF00"/>
                </a:solidFill>
              </a:rPr>
              <a:t>: 7.5</a:t>
            </a:r>
          </a:p>
          <a:p>
            <a:pPr marL="342900" indent="-342900">
              <a:buAutoNum type="arabicPeriod"/>
            </a:pPr>
            <a:r>
              <a:rPr lang="en-IN" b="1" dirty="0" smtClean="0">
                <a:solidFill>
                  <a:srgbClr val="FFFF00"/>
                </a:solidFill>
              </a:rPr>
              <a:t>Antifreeze </a:t>
            </a:r>
            <a:r>
              <a:rPr lang="en-IN" b="1" dirty="0">
                <a:solidFill>
                  <a:srgbClr val="FFFF00"/>
                </a:solidFill>
              </a:rPr>
              <a:t>coolant mix with </a:t>
            </a:r>
            <a:r>
              <a:rPr lang="en-IN" b="1" dirty="0" smtClean="0">
                <a:solidFill>
                  <a:srgbClr val="FFFF00"/>
                </a:solidFill>
              </a:rPr>
              <a:t>water</a:t>
            </a:r>
            <a:r>
              <a:rPr lang="en-IN" dirty="0">
                <a:solidFill>
                  <a:srgbClr val="FFFF00"/>
                </a:solidFill>
              </a:rPr>
              <a:t>: The mixing ratio of water and antifreeze for TBM internal cooling circuit should lie between 70:30 and 80:20.</a:t>
            </a:r>
          </a:p>
        </p:txBody>
      </p:sp>
      <p:sp>
        <p:nvSpPr>
          <p:cNvPr id="171" name="TextBox 170"/>
          <p:cNvSpPr txBox="1"/>
          <p:nvPr/>
        </p:nvSpPr>
        <p:spPr>
          <a:xfrm>
            <a:off x="2279466" y="129700"/>
            <a:ext cx="7222603" cy="461665"/>
          </a:xfrm>
          <a:prstGeom prst="rect">
            <a:avLst/>
          </a:prstGeom>
          <a:noFill/>
        </p:spPr>
        <p:txBody>
          <a:bodyPr wrap="square" rtlCol="0">
            <a:spAutoFit/>
          </a:bodyPr>
          <a:lstStyle/>
          <a:p>
            <a:pPr algn="ctr"/>
            <a:r>
              <a:rPr lang="en-IN" sz="2400" b="1" u="sng" dirty="0" smtClean="0">
                <a:solidFill>
                  <a:srgbClr val="FFFF00"/>
                </a:solidFill>
              </a:rPr>
              <a:t>TBM Water Internal Cooling Circuit Schematic Diagram</a:t>
            </a:r>
            <a:endParaRPr lang="en-IN" sz="2400" b="1" u="sng" dirty="0">
              <a:solidFill>
                <a:srgbClr val="FFFF00"/>
              </a:solidFill>
            </a:endParaRPr>
          </a:p>
        </p:txBody>
      </p:sp>
      <p:sp>
        <p:nvSpPr>
          <p:cNvPr id="173" name="TextBox 172"/>
          <p:cNvSpPr txBox="1"/>
          <p:nvPr/>
        </p:nvSpPr>
        <p:spPr>
          <a:xfrm>
            <a:off x="8751477" y="5893256"/>
            <a:ext cx="1177033" cy="307777"/>
          </a:xfrm>
          <a:prstGeom prst="rect">
            <a:avLst/>
          </a:prstGeom>
          <a:noFill/>
        </p:spPr>
        <p:txBody>
          <a:bodyPr wrap="square" rtlCol="0">
            <a:spAutoFit/>
          </a:bodyPr>
          <a:lstStyle/>
          <a:p>
            <a:pPr algn="ctr"/>
            <a:r>
              <a:rPr lang="en-IN" sz="1400" dirty="0" smtClean="0">
                <a:solidFill>
                  <a:srgbClr val="FFFF00"/>
                </a:solidFill>
              </a:rPr>
              <a:t>Cold 22°C</a:t>
            </a:r>
            <a:endParaRPr lang="en-IN" sz="1400" dirty="0">
              <a:solidFill>
                <a:srgbClr val="FFFF00"/>
              </a:solidFill>
            </a:endParaRPr>
          </a:p>
        </p:txBody>
      </p:sp>
      <p:sp>
        <p:nvSpPr>
          <p:cNvPr id="175" name="TextBox 174"/>
          <p:cNvSpPr txBox="1"/>
          <p:nvPr/>
        </p:nvSpPr>
        <p:spPr>
          <a:xfrm>
            <a:off x="8480146" y="5063021"/>
            <a:ext cx="1177033" cy="307777"/>
          </a:xfrm>
          <a:prstGeom prst="rect">
            <a:avLst/>
          </a:prstGeom>
          <a:noFill/>
        </p:spPr>
        <p:txBody>
          <a:bodyPr wrap="square" rtlCol="0">
            <a:spAutoFit/>
          </a:bodyPr>
          <a:lstStyle/>
          <a:p>
            <a:pPr algn="ctr"/>
            <a:r>
              <a:rPr lang="en-IN" sz="1400" dirty="0" smtClean="0">
                <a:solidFill>
                  <a:srgbClr val="FFFF00"/>
                </a:solidFill>
              </a:rPr>
              <a:t>Hot 35°C</a:t>
            </a:r>
            <a:endParaRPr lang="en-IN" sz="1400" dirty="0">
              <a:solidFill>
                <a:srgbClr val="FFFF00"/>
              </a:solidFill>
            </a:endParaRPr>
          </a:p>
        </p:txBody>
      </p:sp>
      <p:sp>
        <p:nvSpPr>
          <p:cNvPr id="177" name="TextBox 176"/>
          <p:cNvSpPr txBox="1"/>
          <p:nvPr/>
        </p:nvSpPr>
        <p:spPr>
          <a:xfrm>
            <a:off x="6607794" y="5096405"/>
            <a:ext cx="1189400" cy="523220"/>
          </a:xfrm>
          <a:prstGeom prst="rect">
            <a:avLst/>
          </a:prstGeom>
          <a:noFill/>
        </p:spPr>
        <p:txBody>
          <a:bodyPr wrap="square" rtlCol="0">
            <a:spAutoFit/>
          </a:bodyPr>
          <a:lstStyle/>
          <a:p>
            <a:pPr algn="ctr"/>
            <a:r>
              <a:rPr lang="en-IN" sz="1400" dirty="0" smtClean="0">
                <a:solidFill>
                  <a:srgbClr val="FFFF00"/>
                </a:solidFill>
              </a:rPr>
              <a:t>Heat Exchanger</a:t>
            </a:r>
            <a:endParaRPr lang="en-IN" sz="1400" dirty="0">
              <a:solidFill>
                <a:srgbClr val="FFFF00"/>
              </a:solidFill>
            </a:endParaRPr>
          </a:p>
        </p:txBody>
      </p:sp>
      <p:sp>
        <p:nvSpPr>
          <p:cNvPr id="178" name="TextBox 177"/>
          <p:cNvSpPr txBox="1"/>
          <p:nvPr/>
        </p:nvSpPr>
        <p:spPr>
          <a:xfrm>
            <a:off x="2505003" y="3508399"/>
            <a:ext cx="573208" cy="307777"/>
          </a:xfrm>
          <a:prstGeom prst="rect">
            <a:avLst/>
          </a:prstGeom>
          <a:noFill/>
        </p:spPr>
        <p:txBody>
          <a:bodyPr wrap="square" rtlCol="0">
            <a:spAutoFit/>
          </a:bodyPr>
          <a:lstStyle/>
          <a:p>
            <a:pPr algn="ctr"/>
            <a:r>
              <a:rPr lang="en-IN" sz="1400" dirty="0" smtClean="0">
                <a:solidFill>
                  <a:srgbClr val="FFFF00"/>
                </a:solidFill>
              </a:rPr>
              <a:t>VFD</a:t>
            </a:r>
            <a:endParaRPr lang="en-IN" sz="1400" dirty="0">
              <a:solidFill>
                <a:srgbClr val="FFFF00"/>
              </a:solidFill>
            </a:endParaRPr>
          </a:p>
        </p:txBody>
      </p:sp>
      <p:sp>
        <p:nvSpPr>
          <p:cNvPr id="179" name="TextBox 178"/>
          <p:cNvSpPr txBox="1"/>
          <p:nvPr/>
        </p:nvSpPr>
        <p:spPr>
          <a:xfrm>
            <a:off x="1446782" y="3529001"/>
            <a:ext cx="1058219" cy="307777"/>
          </a:xfrm>
          <a:prstGeom prst="rect">
            <a:avLst/>
          </a:prstGeom>
          <a:noFill/>
        </p:spPr>
        <p:txBody>
          <a:bodyPr wrap="square" rtlCol="0">
            <a:spAutoFit/>
          </a:bodyPr>
          <a:lstStyle/>
          <a:p>
            <a:pPr algn="ctr"/>
            <a:r>
              <a:rPr lang="en-IN" sz="1400" dirty="0" smtClean="0">
                <a:solidFill>
                  <a:srgbClr val="FFFF00"/>
                </a:solidFill>
              </a:rPr>
              <a:t>CH Motor</a:t>
            </a:r>
            <a:endParaRPr lang="en-IN" sz="1400" dirty="0">
              <a:solidFill>
                <a:srgbClr val="FFFF00"/>
              </a:solidFill>
            </a:endParaRPr>
          </a:p>
        </p:txBody>
      </p:sp>
      <p:sp>
        <p:nvSpPr>
          <p:cNvPr id="180" name="TextBox 179"/>
          <p:cNvSpPr txBox="1"/>
          <p:nvPr/>
        </p:nvSpPr>
        <p:spPr>
          <a:xfrm>
            <a:off x="3200085" y="3302009"/>
            <a:ext cx="953608" cy="738664"/>
          </a:xfrm>
          <a:prstGeom prst="rect">
            <a:avLst/>
          </a:prstGeom>
          <a:noFill/>
        </p:spPr>
        <p:txBody>
          <a:bodyPr wrap="square" rtlCol="0">
            <a:spAutoFit/>
          </a:bodyPr>
          <a:lstStyle/>
          <a:p>
            <a:pPr algn="ctr"/>
            <a:r>
              <a:rPr lang="en-IN" sz="1400" dirty="0" smtClean="0">
                <a:solidFill>
                  <a:srgbClr val="FFFF00"/>
                </a:solidFill>
              </a:rPr>
              <a:t>HYD Tank Heat Exchanger</a:t>
            </a:r>
            <a:endParaRPr lang="en-IN" sz="1400" dirty="0">
              <a:solidFill>
                <a:srgbClr val="FFFF00"/>
              </a:solidFill>
            </a:endParaRPr>
          </a:p>
        </p:txBody>
      </p:sp>
      <p:sp>
        <p:nvSpPr>
          <p:cNvPr id="95" name="TextBox 94"/>
          <p:cNvSpPr txBox="1"/>
          <p:nvPr/>
        </p:nvSpPr>
        <p:spPr>
          <a:xfrm>
            <a:off x="179942" y="3449399"/>
            <a:ext cx="1170423" cy="523220"/>
          </a:xfrm>
          <a:prstGeom prst="rect">
            <a:avLst/>
          </a:prstGeom>
          <a:noFill/>
        </p:spPr>
        <p:txBody>
          <a:bodyPr wrap="square" rtlCol="0">
            <a:spAutoFit/>
          </a:bodyPr>
          <a:lstStyle/>
          <a:p>
            <a:pPr algn="ctr"/>
            <a:r>
              <a:rPr lang="en-IN" sz="1400" dirty="0" smtClean="0">
                <a:solidFill>
                  <a:srgbClr val="FFFF00"/>
                </a:solidFill>
              </a:rPr>
              <a:t>Gear Oil</a:t>
            </a:r>
          </a:p>
          <a:p>
            <a:pPr algn="ctr"/>
            <a:r>
              <a:rPr lang="en-IN" sz="1400" dirty="0" smtClean="0">
                <a:solidFill>
                  <a:srgbClr val="FFFF00"/>
                </a:solidFill>
              </a:rPr>
              <a:t>(Main Drive)</a:t>
            </a:r>
            <a:endParaRPr lang="en-IN" sz="1400" dirty="0">
              <a:solidFill>
                <a:srgbClr val="FFFF00"/>
              </a:solidFill>
            </a:endParaRPr>
          </a:p>
        </p:txBody>
      </p:sp>
      <p:grpSp>
        <p:nvGrpSpPr>
          <p:cNvPr id="29" name="Group 28"/>
          <p:cNvGrpSpPr/>
          <p:nvPr/>
        </p:nvGrpSpPr>
        <p:grpSpPr>
          <a:xfrm>
            <a:off x="1688814" y="4165172"/>
            <a:ext cx="480029" cy="2425912"/>
            <a:chOff x="1688814" y="4165172"/>
            <a:chExt cx="480029" cy="2425912"/>
          </a:xfrm>
        </p:grpSpPr>
        <p:sp>
          <p:nvSpPr>
            <p:cNvPr id="6" name="Line 33"/>
            <p:cNvSpPr>
              <a:spLocks noChangeShapeType="1"/>
            </p:cNvSpPr>
            <p:nvPr/>
          </p:nvSpPr>
          <p:spPr bwMode="auto">
            <a:xfrm flipH="1">
              <a:off x="1923587" y="4165172"/>
              <a:ext cx="28195" cy="781479"/>
            </a:xfrm>
            <a:prstGeom prst="line">
              <a:avLst/>
            </a:prstGeom>
            <a:ln>
              <a:solidFill>
                <a:srgbClr val="00B050"/>
              </a:solidFill>
              <a:headEnd/>
              <a:tailEnd/>
            </a:ln>
            <a:extLst/>
          </p:spPr>
          <p:style>
            <a:lnRef idx="3">
              <a:schemeClr val="accent4"/>
            </a:lnRef>
            <a:fillRef idx="0">
              <a:schemeClr val="accent4"/>
            </a:fillRef>
            <a:effectRef idx="2">
              <a:schemeClr val="accent4"/>
            </a:effectRef>
            <a:fontRef idx="minor">
              <a:schemeClr val="tx1"/>
            </a:fontRef>
          </p:style>
          <p:txBody>
            <a:bodyP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IN" dirty="0"/>
            </a:p>
          </p:txBody>
        </p:sp>
        <p:sp>
          <p:nvSpPr>
            <p:cNvPr id="14" name="Rectangle 13"/>
            <p:cNvSpPr>
              <a:spLocks noChangeAspect="1" noChangeArrowheads="1"/>
            </p:cNvSpPr>
            <p:nvPr/>
          </p:nvSpPr>
          <p:spPr bwMode="auto">
            <a:xfrm rot="13500000">
              <a:off x="1687169" y="5054214"/>
              <a:ext cx="483320" cy="480029"/>
            </a:xfrm>
            <a:prstGeom prst="rect">
              <a:avLst/>
            </a:prstGeom>
            <a:solidFill>
              <a:schemeClr val="accent3">
                <a:lumMod val="75000"/>
              </a:schemeClr>
            </a:solidFill>
            <a:ln w="25400">
              <a:solidFill>
                <a:schemeClr val="bg1"/>
              </a:solidFill>
              <a:miter lim="800000"/>
              <a:headEnd/>
              <a:tailEnd/>
            </a:ln>
            <a:extLst/>
          </p:spPr>
          <p:txBody>
            <a:bodyPr wrap="none" anchor="ct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eaLnBrk="1" hangingPunct="1"/>
              <a:endParaRPr lang="es-MX" altLang="en-US" dirty="0"/>
            </a:p>
          </p:txBody>
        </p:sp>
        <p:cxnSp>
          <p:nvCxnSpPr>
            <p:cNvPr id="96" name="Straight Connector 95"/>
            <p:cNvCxnSpPr/>
            <p:nvPr/>
          </p:nvCxnSpPr>
          <p:spPr>
            <a:xfrm flipH="1">
              <a:off x="1918043" y="5629259"/>
              <a:ext cx="10477" cy="961825"/>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41" name="Group 40"/>
          <p:cNvGrpSpPr/>
          <p:nvPr/>
        </p:nvGrpSpPr>
        <p:grpSpPr>
          <a:xfrm>
            <a:off x="2551592" y="4178711"/>
            <a:ext cx="480029" cy="2409376"/>
            <a:chOff x="2551592" y="4178711"/>
            <a:chExt cx="480029" cy="2409376"/>
          </a:xfrm>
        </p:grpSpPr>
        <p:sp>
          <p:nvSpPr>
            <p:cNvPr id="93" name="Line 33"/>
            <p:cNvSpPr>
              <a:spLocks noChangeShapeType="1"/>
            </p:cNvSpPr>
            <p:nvPr/>
          </p:nvSpPr>
          <p:spPr bwMode="auto">
            <a:xfrm flipH="1">
              <a:off x="2782458" y="4178711"/>
              <a:ext cx="28195" cy="781479"/>
            </a:xfrm>
            <a:prstGeom prst="line">
              <a:avLst/>
            </a:prstGeom>
            <a:ln>
              <a:solidFill>
                <a:srgbClr val="00B050"/>
              </a:solidFill>
              <a:headEnd/>
              <a:tailEnd/>
            </a:ln>
            <a:extLst/>
          </p:spPr>
          <p:style>
            <a:lnRef idx="3">
              <a:schemeClr val="accent4"/>
            </a:lnRef>
            <a:fillRef idx="0">
              <a:schemeClr val="accent4"/>
            </a:fillRef>
            <a:effectRef idx="2">
              <a:schemeClr val="accent4"/>
            </a:effectRef>
            <a:fontRef idx="minor">
              <a:schemeClr val="tx1"/>
            </a:fontRef>
          </p:style>
          <p:txBody>
            <a:bodyP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IN" dirty="0"/>
            </a:p>
          </p:txBody>
        </p:sp>
        <p:sp>
          <p:nvSpPr>
            <p:cNvPr id="94" name="Rectangle 93"/>
            <p:cNvSpPr>
              <a:spLocks noChangeAspect="1" noChangeArrowheads="1"/>
            </p:cNvSpPr>
            <p:nvPr/>
          </p:nvSpPr>
          <p:spPr bwMode="auto">
            <a:xfrm rot="13500000">
              <a:off x="2549947" y="5064887"/>
              <a:ext cx="483320" cy="480029"/>
            </a:xfrm>
            <a:prstGeom prst="rect">
              <a:avLst/>
            </a:prstGeom>
            <a:solidFill>
              <a:schemeClr val="accent4">
                <a:lumMod val="50000"/>
              </a:schemeClr>
            </a:solidFill>
            <a:ln w="25400">
              <a:solidFill>
                <a:schemeClr val="bg1"/>
              </a:solidFill>
              <a:miter lim="800000"/>
              <a:headEnd/>
              <a:tailEnd/>
            </a:ln>
            <a:extLst/>
          </p:spPr>
          <p:txBody>
            <a:bodyPr wrap="none" anchor="ct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eaLnBrk="1" hangingPunct="1"/>
              <a:endParaRPr lang="es-MX" altLang="en-US" dirty="0"/>
            </a:p>
          </p:txBody>
        </p:sp>
        <p:cxnSp>
          <p:nvCxnSpPr>
            <p:cNvPr id="97" name="Straight Connector 96"/>
            <p:cNvCxnSpPr/>
            <p:nvPr/>
          </p:nvCxnSpPr>
          <p:spPr>
            <a:xfrm>
              <a:off x="2798260" y="5643145"/>
              <a:ext cx="24" cy="944942"/>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42" name="Group 41"/>
          <p:cNvGrpSpPr/>
          <p:nvPr/>
        </p:nvGrpSpPr>
        <p:grpSpPr>
          <a:xfrm>
            <a:off x="3346567" y="4184043"/>
            <a:ext cx="610741" cy="2407041"/>
            <a:chOff x="3336185" y="4205543"/>
            <a:chExt cx="610741" cy="2407041"/>
          </a:xfrm>
        </p:grpSpPr>
        <p:grpSp>
          <p:nvGrpSpPr>
            <p:cNvPr id="8" name="Group 7"/>
            <p:cNvGrpSpPr>
              <a:grpSpLocks/>
            </p:cNvGrpSpPr>
            <p:nvPr/>
          </p:nvGrpSpPr>
          <p:grpSpPr bwMode="auto">
            <a:xfrm>
              <a:off x="3336185" y="5035755"/>
              <a:ext cx="610741" cy="483320"/>
              <a:chOff x="1653" y="2088"/>
              <a:chExt cx="271" cy="213"/>
            </a:xfrm>
          </p:grpSpPr>
          <p:sp>
            <p:nvSpPr>
              <p:cNvPr id="16" name="Rectangle 15"/>
              <p:cNvSpPr>
                <a:spLocks noChangeAspect="1" noChangeArrowheads="1"/>
              </p:cNvSpPr>
              <p:nvPr/>
            </p:nvSpPr>
            <p:spPr bwMode="auto">
              <a:xfrm rot="-8100000">
                <a:off x="1680" y="2088"/>
                <a:ext cx="213" cy="21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eaLnBrk="1" hangingPunct="1"/>
                <a:endParaRPr lang="es-MX" altLang="en-US" dirty="0"/>
              </a:p>
            </p:txBody>
          </p:sp>
          <p:sp>
            <p:nvSpPr>
              <p:cNvPr id="17" name="Line 81"/>
              <p:cNvSpPr>
                <a:spLocks noChangeShapeType="1"/>
              </p:cNvSpPr>
              <p:nvPr/>
            </p:nvSpPr>
            <p:spPr bwMode="auto">
              <a:xfrm rot="-5400000" flipH="1" flipV="1">
                <a:off x="1789" y="2060"/>
                <a:ext cx="0" cy="271"/>
              </a:xfrm>
              <a:prstGeom prst="line">
                <a:avLst/>
              </a:prstGeom>
              <a:noFill/>
              <a:ln w="15875">
                <a:solidFill>
                  <a:schemeClr val="bg1"/>
                </a:solidFill>
                <a:round/>
                <a:headEnd type="triangle" w="sm" len="med"/>
                <a:tailEnd type="triangle" w="sm" len="me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IN" dirty="0"/>
              </a:p>
            </p:txBody>
          </p:sp>
        </p:grpSp>
        <p:sp>
          <p:nvSpPr>
            <p:cNvPr id="11" name="Line 89"/>
            <p:cNvSpPr>
              <a:spLocks noChangeShapeType="1"/>
            </p:cNvSpPr>
            <p:nvPr/>
          </p:nvSpPr>
          <p:spPr bwMode="auto">
            <a:xfrm>
              <a:off x="3641278" y="4205543"/>
              <a:ext cx="277" cy="731671"/>
            </a:xfrm>
            <a:prstGeom prst="line">
              <a:avLst/>
            </a:prstGeom>
            <a:ln>
              <a:solidFill>
                <a:srgbClr val="00B050"/>
              </a:solidFill>
              <a:headEnd/>
              <a:tailEnd/>
            </a:ln>
            <a:extLst/>
          </p:spPr>
          <p:style>
            <a:lnRef idx="3">
              <a:schemeClr val="accent4"/>
            </a:lnRef>
            <a:fillRef idx="0">
              <a:schemeClr val="accent4"/>
            </a:fillRef>
            <a:effectRef idx="2">
              <a:schemeClr val="accent4"/>
            </a:effectRef>
            <a:fontRef idx="minor">
              <a:schemeClr val="tx1"/>
            </a:fontRef>
          </p:style>
          <p:txBody>
            <a:bodyP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IN" dirty="0"/>
            </a:p>
          </p:txBody>
        </p:sp>
        <p:cxnSp>
          <p:nvCxnSpPr>
            <p:cNvPr id="98" name="Straight Connector 97"/>
            <p:cNvCxnSpPr/>
            <p:nvPr/>
          </p:nvCxnSpPr>
          <p:spPr>
            <a:xfrm>
              <a:off x="3646582" y="5611211"/>
              <a:ext cx="12171" cy="1001373"/>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27" name="Group 26"/>
          <p:cNvGrpSpPr/>
          <p:nvPr/>
        </p:nvGrpSpPr>
        <p:grpSpPr>
          <a:xfrm>
            <a:off x="7512897" y="5475072"/>
            <a:ext cx="605357" cy="723691"/>
            <a:chOff x="7512897" y="5475072"/>
            <a:chExt cx="605357" cy="723691"/>
          </a:xfrm>
        </p:grpSpPr>
        <p:sp>
          <p:nvSpPr>
            <p:cNvPr id="87" name="Diamond 86"/>
            <p:cNvSpPr/>
            <p:nvPr/>
          </p:nvSpPr>
          <p:spPr>
            <a:xfrm>
              <a:off x="7512897" y="5475072"/>
              <a:ext cx="605357" cy="723691"/>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cxnSp>
          <p:nvCxnSpPr>
            <p:cNvPr id="22" name="Straight Arrow Connector 21"/>
            <p:cNvCxnSpPr>
              <a:endCxn id="87" idx="3"/>
            </p:cNvCxnSpPr>
            <p:nvPr/>
          </p:nvCxnSpPr>
          <p:spPr>
            <a:xfrm flipV="1">
              <a:off x="7512897" y="5836918"/>
              <a:ext cx="605357" cy="13024"/>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grpSp>
      <p:sp>
        <p:nvSpPr>
          <p:cNvPr id="103" name="TextBox 102"/>
          <p:cNvSpPr txBox="1"/>
          <p:nvPr/>
        </p:nvSpPr>
        <p:spPr>
          <a:xfrm>
            <a:off x="4427691" y="3375666"/>
            <a:ext cx="1185256" cy="523220"/>
          </a:xfrm>
          <a:prstGeom prst="rect">
            <a:avLst/>
          </a:prstGeom>
          <a:noFill/>
        </p:spPr>
        <p:txBody>
          <a:bodyPr wrap="square" rtlCol="0">
            <a:spAutoFit/>
          </a:bodyPr>
          <a:lstStyle/>
          <a:p>
            <a:pPr algn="ctr"/>
            <a:r>
              <a:rPr lang="en-IN" sz="1400" dirty="0" smtClean="0">
                <a:solidFill>
                  <a:srgbClr val="FFFF00"/>
                </a:solidFill>
              </a:rPr>
              <a:t>Water Pump/Motor</a:t>
            </a:r>
            <a:endParaRPr lang="en-IN" sz="1400" dirty="0">
              <a:solidFill>
                <a:srgbClr val="FFFF00"/>
              </a:solidFill>
            </a:endParaRPr>
          </a:p>
        </p:txBody>
      </p:sp>
      <p:sp>
        <p:nvSpPr>
          <p:cNvPr id="104" name="TextBox 103"/>
          <p:cNvSpPr txBox="1"/>
          <p:nvPr/>
        </p:nvSpPr>
        <p:spPr>
          <a:xfrm>
            <a:off x="6604364" y="3008279"/>
            <a:ext cx="953608" cy="523220"/>
          </a:xfrm>
          <a:prstGeom prst="rect">
            <a:avLst/>
          </a:prstGeom>
          <a:noFill/>
        </p:spPr>
        <p:txBody>
          <a:bodyPr wrap="square" rtlCol="0">
            <a:spAutoFit/>
          </a:bodyPr>
          <a:lstStyle/>
          <a:p>
            <a:pPr algn="ctr"/>
            <a:r>
              <a:rPr lang="en-IN" sz="1400" dirty="0" smtClean="0">
                <a:solidFill>
                  <a:srgbClr val="FFFF00"/>
                </a:solidFill>
              </a:rPr>
              <a:t>Pressurize Tank</a:t>
            </a:r>
            <a:endParaRPr lang="en-IN" sz="1400" dirty="0">
              <a:solidFill>
                <a:srgbClr val="FFFF00"/>
              </a:solidFill>
            </a:endParaRPr>
          </a:p>
        </p:txBody>
      </p:sp>
      <p:sp>
        <p:nvSpPr>
          <p:cNvPr id="105" name="TextBox 104"/>
          <p:cNvSpPr txBox="1"/>
          <p:nvPr/>
        </p:nvSpPr>
        <p:spPr>
          <a:xfrm>
            <a:off x="5785038" y="2473475"/>
            <a:ext cx="953608" cy="523220"/>
          </a:xfrm>
          <a:prstGeom prst="rect">
            <a:avLst/>
          </a:prstGeom>
          <a:noFill/>
        </p:spPr>
        <p:txBody>
          <a:bodyPr wrap="square" rtlCol="0">
            <a:spAutoFit/>
          </a:bodyPr>
          <a:lstStyle/>
          <a:p>
            <a:pPr algn="ctr"/>
            <a:r>
              <a:rPr lang="en-IN" sz="1400" dirty="0" smtClean="0">
                <a:solidFill>
                  <a:srgbClr val="FFFF00"/>
                </a:solidFill>
              </a:rPr>
              <a:t>Air Realise Valve</a:t>
            </a:r>
            <a:endParaRPr lang="en-IN" sz="1400" dirty="0">
              <a:solidFill>
                <a:srgbClr val="FFFF00"/>
              </a:solidFill>
            </a:endParaRPr>
          </a:p>
        </p:txBody>
      </p:sp>
      <p:grpSp>
        <p:nvGrpSpPr>
          <p:cNvPr id="54" name="Group 53"/>
          <p:cNvGrpSpPr/>
          <p:nvPr/>
        </p:nvGrpSpPr>
        <p:grpSpPr>
          <a:xfrm>
            <a:off x="5919320" y="2944438"/>
            <a:ext cx="685044" cy="1763556"/>
            <a:chOff x="5919320" y="2944438"/>
            <a:chExt cx="685044" cy="1763556"/>
          </a:xfrm>
        </p:grpSpPr>
        <p:grpSp>
          <p:nvGrpSpPr>
            <p:cNvPr id="168" name="Group 167"/>
            <p:cNvGrpSpPr/>
            <p:nvPr/>
          </p:nvGrpSpPr>
          <p:grpSpPr>
            <a:xfrm>
              <a:off x="5919320" y="3041119"/>
              <a:ext cx="685044" cy="1666875"/>
              <a:chOff x="5560114" y="2894490"/>
              <a:chExt cx="685044" cy="1666875"/>
            </a:xfrm>
          </p:grpSpPr>
          <p:sp>
            <p:nvSpPr>
              <p:cNvPr id="30" name="Line 35"/>
              <p:cNvSpPr>
                <a:spLocks noChangeShapeType="1"/>
              </p:cNvSpPr>
              <p:nvPr/>
            </p:nvSpPr>
            <p:spPr bwMode="auto">
              <a:xfrm flipH="1">
                <a:off x="5922397" y="4335940"/>
                <a:ext cx="0" cy="22542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IN" dirty="0"/>
              </a:p>
            </p:txBody>
          </p:sp>
          <p:sp>
            <p:nvSpPr>
              <p:cNvPr id="31" name="Line 36"/>
              <p:cNvSpPr>
                <a:spLocks noChangeShapeType="1"/>
              </p:cNvSpPr>
              <p:nvPr/>
            </p:nvSpPr>
            <p:spPr bwMode="auto">
              <a:xfrm flipH="1">
                <a:off x="5902636" y="2894490"/>
                <a:ext cx="0" cy="22542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IN" dirty="0"/>
              </a:p>
            </p:txBody>
          </p:sp>
          <p:sp>
            <p:nvSpPr>
              <p:cNvPr id="33" name="AutoShape 78"/>
              <p:cNvSpPr>
                <a:spLocks noChangeArrowheads="1"/>
              </p:cNvSpPr>
              <p:nvPr/>
            </p:nvSpPr>
            <p:spPr bwMode="auto">
              <a:xfrm>
                <a:off x="5560114" y="3111978"/>
                <a:ext cx="685044" cy="1225550"/>
              </a:xfrm>
              <a:prstGeom prst="roundRect">
                <a:avLst>
                  <a:gd name="adj" fmla="val 16667"/>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eaLnBrk="1" hangingPunct="1"/>
                <a:endParaRPr lang="es-MX" altLang="en-US" dirty="0"/>
              </a:p>
            </p:txBody>
          </p:sp>
        </p:grpSp>
        <p:sp>
          <p:nvSpPr>
            <p:cNvPr id="26" name="Flowchart: Terminator 25"/>
            <p:cNvSpPr/>
            <p:nvPr/>
          </p:nvSpPr>
          <p:spPr>
            <a:xfrm rot="16200000">
              <a:off x="6120476" y="3063402"/>
              <a:ext cx="302585" cy="64658"/>
            </a:xfrm>
            <a:prstGeom prst="flowChartTerminator">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52" name="TextBox 51"/>
          <p:cNvSpPr txBox="1"/>
          <p:nvPr/>
        </p:nvSpPr>
        <p:spPr>
          <a:xfrm>
            <a:off x="10561733" y="5829431"/>
            <a:ext cx="397866" cy="369332"/>
          </a:xfrm>
          <a:prstGeom prst="rect">
            <a:avLst/>
          </a:prstGeom>
          <a:noFill/>
        </p:spPr>
        <p:txBody>
          <a:bodyPr wrap="none" rtlCol="0">
            <a:spAutoFit/>
          </a:bodyPr>
          <a:lstStyle/>
          <a:p>
            <a:r>
              <a:rPr lang="en-IN" b="1" dirty="0" smtClean="0">
                <a:solidFill>
                  <a:srgbClr val="FFFF00"/>
                </a:solidFill>
              </a:rPr>
              <a:t>IN</a:t>
            </a:r>
            <a:endParaRPr lang="en-IN" b="1" dirty="0">
              <a:solidFill>
                <a:srgbClr val="FFFF00"/>
              </a:solidFill>
            </a:endParaRPr>
          </a:p>
        </p:txBody>
      </p:sp>
      <p:sp>
        <p:nvSpPr>
          <p:cNvPr id="123" name="TextBox 122"/>
          <p:cNvSpPr txBox="1"/>
          <p:nvPr/>
        </p:nvSpPr>
        <p:spPr>
          <a:xfrm>
            <a:off x="10417745" y="5071249"/>
            <a:ext cx="604653" cy="369332"/>
          </a:xfrm>
          <a:prstGeom prst="rect">
            <a:avLst/>
          </a:prstGeom>
          <a:noFill/>
        </p:spPr>
        <p:txBody>
          <a:bodyPr wrap="none" rtlCol="0">
            <a:spAutoFit/>
          </a:bodyPr>
          <a:lstStyle/>
          <a:p>
            <a:r>
              <a:rPr lang="en-IN" b="1" dirty="0" smtClean="0">
                <a:solidFill>
                  <a:srgbClr val="FFFF00"/>
                </a:solidFill>
              </a:rPr>
              <a:t>OUT</a:t>
            </a:r>
            <a:endParaRPr lang="en-IN" b="1" dirty="0">
              <a:solidFill>
                <a:srgbClr val="FFFF00"/>
              </a:solidFill>
            </a:endParaRPr>
          </a:p>
        </p:txBody>
      </p:sp>
      <p:sp>
        <p:nvSpPr>
          <p:cNvPr id="59" name="TextBox 58"/>
          <p:cNvSpPr txBox="1"/>
          <p:nvPr/>
        </p:nvSpPr>
        <p:spPr>
          <a:xfrm>
            <a:off x="7151003" y="3849675"/>
            <a:ext cx="369012" cy="369332"/>
          </a:xfrm>
          <a:prstGeom prst="rect">
            <a:avLst/>
          </a:prstGeom>
          <a:noFill/>
        </p:spPr>
        <p:txBody>
          <a:bodyPr wrap="none" rtlCol="0">
            <a:spAutoFit/>
          </a:bodyPr>
          <a:lstStyle/>
          <a:p>
            <a:r>
              <a:rPr lang="en-IN" b="1" dirty="0" smtClean="0">
                <a:solidFill>
                  <a:srgbClr val="FFFF00"/>
                </a:solidFill>
              </a:rPr>
              <a:t>In</a:t>
            </a:r>
            <a:endParaRPr lang="en-IN" b="1" dirty="0">
              <a:solidFill>
                <a:srgbClr val="FFFF00"/>
              </a:solidFill>
            </a:endParaRPr>
          </a:p>
        </p:txBody>
      </p:sp>
      <p:sp>
        <p:nvSpPr>
          <p:cNvPr id="126" name="TextBox 125"/>
          <p:cNvSpPr txBox="1"/>
          <p:nvPr/>
        </p:nvSpPr>
        <p:spPr>
          <a:xfrm>
            <a:off x="7002919" y="6221752"/>
            <a:ext cx="543739" cy="369332"/>
          </a:xfrm>
          <a:prstGeom prst="rect">
            <a:avLst/>
          </a:prstGeom>
          <a:noFill/>
        </p:spPr>
        <p:txBody>
          <a:bodyPr wrap="none" rtlCol="0">
            <a:spAutoFit/>
          </a:bodyPr>
          <a:lstStyle/>
          <a:p>
            <a:r>
              <a:rPr lang="en-IN" b="1" dirty="0" smtClean="0">
                <a:solidFill>
                  <a:srgbClr val="FFFF00"/>
                </a:solidFill>
              </a:rPr>
              <a:t>Out</a:t>
            </a:r>
            <a:endParaRPr lang="en-IN" b="1" dirty="0">
              <a:solidFill>
                <a:srgbClr val="FFFF00"/>
              </a:solidFill>
            </a:endParaRPr>
          </a:p>
        </p:txBody>
      </p:sp>
      <p:grpSp>
        <p:nvGrpSpPr>
          <p:cNvPr id="2" name="Group 1"/>
          <p:cNvGrpSpPr/>
          <p:nvPr/>
        </p:nvGrpSpPr>
        <p:grpSpPr>
          <a:xfrm>
            <a:off x="8502112" y="2587137"/>
            <a:ext cx="3389743" cy="1358814"/>
            <a:chOff x="8751477" y="2735085"/>
            <a:chExt cx="2881282" cy="1358814"/>
          </a:xfrm>
        </p:grpSpPr>
        <p:grpSp>
          <p:nvGrpSpPr>
            <p:cNvPr id="62" name="Group 61"/>
            <p:cNvGrpSpPr/>
            <p:nvPr/>
          </p:nvGrpSpPr>
          <p:grpSpPr>
            <a:xfrm>
              <a:off x="8751477" y="3552417"/>
              <a:ext cx="327175" cy="353820"/>
              <a:chOff x="4667295" y="3936086"/>
              <a:chExt cx="544210" cy="519118"/>
            </a:xfrm>
          </p:grpSpPr>
          <p:sp>
            <p:nvSpPr>
              <p:cNvPr id="63" name="AutoShape 28"/>
              <p:cNvSpPr>
                <a:spLocks noChangeArrowheads="1"/>
              </p:cNvSpPr>
              <p:nvPr/>
            </p:nvSpPr>
            <p:spPr bwMode="auto">
              <a:xfrm rot="16200000">
                <a:off x="4685016" y="4098854"/>
                <a:ext cx="134938" cy="170379"/>
              </a:xfrm>
              <a:prstGeom prst="triangle">
                <a:avLst>
                  <a:gd name="adj" fmla="val 50000"/>
                </a:avLst>
              </a:prstGeom>
              <a:solidFill>
                <a:schemeClr val="tx1"/>
              </a:solidFill>
              <a:ln w="9525">
                <a:solidFill>
                  <a:schemeClr val="bg1"/>
                </a:solidFill>
                <a:miter lim="800000"/>
                <a:headEnd/>
                <a:tailEnd/>
              </a:ln>
            </p:spPr>
            <p:txBody>
              <a:bodyPr wrap="none" anchor="ct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eaLnBrk="1" hangingPunct="1"/>
                <a:endParaRPr lang="es-MX" altLang="en-US" dirty="0"/>
              </a:p>
            </p:txBody>
          </p:sp>
          <p:sp>
            <p:nvSpPr>
              <p:cNvPr id="64" name="Oval 63"/>
              <p:cNvSpPr>
                <a:spLocks noChangeArrowheads="1"/>
              </p:cNvSpPr>
              <p:nvPr/>
            </p:nvSpPr>
            <p:spPr bwMode="auto">
              <a:xfrm rot="16200000">
                <a:off x="4695739" y="3939438"/>
                <a:ext cx="519118" cy="512414"/>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eaLnBrk="1" hangingPunct="1"/>
                <a:endParaRPr lang="es-MX" altLang="en-US" dirty="0"/>
              </a:p>
            </p:txBody>
          </p:sp>
        </p:grpSp>
        <p:pic>
          <p:nvPicPr>
            <p:cNvPr id="65" name="图片 2" descr="wKhQ5lR_3EGEZH80AAAAAL2TfZ459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372" t="13337" r="67876"/>
            <a:stretch/>
          </p:blipFill>
          <p:spPr bwMode="auto">
            <a:xfrm>
              <a:off x="9242562" y="2735085"/>
              <a:ext cx="462708" cy="135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Box 65"/>
            <p:cNvSpPr txBox="1"/>
            <p:nvPr/>
          </p:nvSpPr>
          <p:spPr>
            <a:xfrm>
              <a:off x="9743846" y="3421378"/>
              <a:ext cx="1888913" cy="584775"/>
            </a:xfrm>
            <a:prstGeom prst="rect">
              <a:avLst/>
            </a:prstGeom>
            <a:noFill/>
          </p:spPr>
          <p:txBody>
            <a:bodyPr wrap="square" rtlCol="0">
              <a:spAutoFit/>
            </a:bodyPr>
            <a:lstStyle/>
            <a:p>
              <a:r>
                <a:rPr lang="en-IN" sz="1600" b="1" dirty="0" smtClean="0">
                  <a:solidFill>
                    <a:schemeClr val="bg1"/>
                  </a:solidFill>
                </a:rPr>
                <a:t>Vertical Multi stage Centrifugal Pump</a:t>
              </a:r>
              <a:endParaRPr lang="en-IN" sz="1600" b="1" dirty="0">
                <a:solidFill>
                  <a:schemeClr val="bg1"/>
                </a:solidFill>
              </a:endParaRPr>
            </a:p>
          </p:txBody>
        </p:sp>
      </p:grpSp>
      <p:grpSp>
        <p:nvGrpSpPr>
          <p:cNvPr id="13" name="Group 12"/>
          <p:cNvGrpSpPr/>
          <p:nvPr/>
        </p:nvGrpSpPr>
        <p:grpSpPr>
          <a:xfrm>
            <a:off x="728141" y="4175393"/>
            <a:ext cx="728147" cy="2408474"/>
            <a:chOff x="728141" y="4175393"/>
            <a:chExt cx="728147" cy="2408474"/>
          </a:xfrm>
        </p:grpSpPr>
        <p:grpSp>
          <p:nvGrpSpPr>
            <p:cNvPr id="28" name="Group 27"/>
            <p:cNvGrpSpPr/>
            <p:nvPr/>
          </p:nvGrpSpPr>
          <p:grpSpPr>
            <a:xfrm>
              <a:off x="852200" y="4175393"/>
              <a:ext cx="480029" cy="2408474"/>
              <a:chOff x="852200" y="4175393"/>
              <a:chExt cx="480029" cy="2408474"/>
            </a:xfrm>
          </p:grpSpPr>
          <p:sp>
            <p:nvSpPr>
              <p:cNvPr id="7" name="Line 34"/>
              <p:cNvSpPr>
                <a:spLocks noChangeShapeType="1"/>
              </p:cNvSpPr>
              <p:nvPr/>
            </p:nvSpPr>
            <p:spPr bwMode="auto">
              <a:xfrm>
                <a:off x="1068635" y="4175393"/>
                <a:ext cx="12671" cy="764451"/>
              </a:xfrm>
              <a:prstGeom prst="line">
                <a:avLst/>
              </a:prstGeom>
              <a:ln>
                <a:solidFill>
                  <a:srgbClr val="00B050"/>
                </a:solidFill>
                <a:headEnd/>
                <a:tailEnd/>
              </a:ln>
              <a:extLst/>
            </p:spPr>
            <p:style>
              <a:lnRef idx="3">
                <a:schemeClr val="accent4"/>
              </a:lnRef>
              <a:fillRef idx="0">
                <a:schemeClr val="accent4"/>
              </a:fillRef>
              <a:effectRef idx="2">
                <a:schemeClr val="accent4"/>
              </a:effectRef>
              <a:fontRef idx="minor">
                <a:schemeClr val="tx1"/>
              </a:fontRef>
            </p:style>
            <p:txBody>
              <a:bodyP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endParaRPr lang="en-IN" dirty="0"/>
              </a:p>
            </p:txBody>
          </p:sp>
          <p:sp>
            <p:nvSpPr>
              <p:cNvPr id="12" name="Rectangle 11"/>
              <p:cNvSpPr>
                <a:spLocks noChangeAspect="1" noChangeArrowheads="1"/>
              </p:cNvSpPr>
              <p:nvPr/>
            </p:nvSpPr>
            <p:spPr bwMode="auto">
              <a:xfrm rot="13500000">
                <a:off x="850555" y="5042694"/>
                <a:ext cx="483320" cy="480029"/>
              </a:xfrm>
              <a:prstGeom prst="rect">
                <a:avLst/>
              </a:prstGeom>
              <a:solidFill>
                <a:schemeClr val="accent2">
                  <a:lumMod val="75000"/>
                </a:schemeClr>
              </a:solidFill>
              <a:ln w="25400">
                <a:solidFill>
                  <a:schemeClr val="bg1"/>
                </a:solidFill>
                <a:miter lim="800000"/>
                <a:headEnd/>
                <a:tailEnd/>
              </a:ln>
              <a:extLst/>
            </p:spPr>
            <p:txBody>
              <a:bodyPr wrap="none" anchor="ctr"/>
              <a:lstStyle>
                <a:defPPr>
                  <a:defRPr lang="de-DE"/>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eaLnBrk="1" hangingPunct="1"/>
                <a:endParaRPr lang="es-MX" altLang="en-US" dirty="0"/>
              </a:p>
            </p:txBody>
          </p:sp>
          <p:cxnSp>
            <p:nvCxnSpPr>
              <p:cNvPr id="20" name="Straight Connector 19"/>
              <p:cNvCxnSpPr>
                <a:endCxn id="3" idx="1"/>
              </p:cNvCxnSpPr>
              <p:nvPr/>
            </p:nvCxnSpPr>
            <p:spPr>
              <a:xfrm flipH="1">
                <a:off x="1072395" y="5629259"/>
                <a:ext cx="19822" cy="954608"/>
              </a:xfrm>
              <a:prstGeom prst="line">
                <a:avLst/>
              </a:prstGeom>
            </p:spPr>
            <p:style>
              <a:lnRef idx="3">
                <a:schemeClr val="accent2"/>
              </a:lnRef>
              <a:fillRef idx="0">
                <a:schemeClr val="accent2"/>
              </a:fillRef>
              <a:effectRef idx="2">
                <a:schemeClr val="accent2"/>
              </a:effectRef>
              <a:fontRef idx="minor">
                <a:schemeClr val="tx1"/>
              </a:fontRef>
            </p:style>
          </p:cxnSp>
        </p:grpSp>
        <p:cxnSp>
          <p:nvCxnSpPr>
            <p:cNvPr id="9" name="Straight Arrow Connector 8"/>
            <p:cNvCxnSpPr/>
            <p:nvPr/>
          </p:nvCxnSpPr>
          <p:spPr>
            <a:xfrm flipV="1">
              <a:off x="728141" y="5282708"/>
              <a:ext cx="728147" cy="1"/>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grpSp>
      <p:sp>
        <p:nvSpPr>
          <p:cNvPr id="4" name="TextBox 3"/>
          <p:cNvSpPr txBox="1"/>
          <p:nvPr/>
        </p:nvSpPr>
        <p:spPr>
          <a:xfrm>
            <a:off x="1824650" y="2588763"/>
            <a:ext cx="2907655" cy="369332"/>
          </a:xfrm>
          <a:prstGeom prst="rect">
            <a:avLst/>
          </a:prstGeom>
          <a:noFill/>
        </p:spPr>
        <p:txBody>
          <a:bodyPr wrap="none" rtlCol="0">
            <a:spAutoFit/>
          </a:bodyPr>
          <a:lstStyle/>
          <a:p>
            <a:r>
              <a:rPr lang="en-IN" b="1" u="sng" dirty="0" smtClean="0">
                <a:solidFill>
                  <a:srgbClr val="FFFF00"/>
                </a:solidFill>
              </a:rPr>
              <a:t>TBM Closed Cooling System</a:t>
            </a:r>
            <a:endParaRPr lang="en-IN" b="1" u="sng" dirty="0">
              <a:solidFill>
                <a:srgbClr val="FFFF00"/>
              </a:solidFill>
            </a:endParaRPr>
          </a:p>
        </p:txBody>
      </p:sp>
    </p:spTree>
    <p:extLst>
      <p:ext uri="{BB962C8B-B14F-4D97-AF65-F5344CB8AC3E}">
        <p14:creationId xmlns:p14="http://schemas.microsoft.com/office/powerpoint/2010/main" val="73669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wipe(right)">
                                      <p:cBhvr>
                                        <p:cTn id="7" dur="1500"/>
                                        <p:tgtEl>
                                          <p:spTgt spid="157"/>
                                        </p:tgtEl>
                                      </p:cBhvr>
                                    </p:animEffect>
                                  </p:child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down)">
                                      <p:cBhvr>
                                        <p:cTn id="11" dur="1500"/>
                                        <p:tgtEl>
                                          <p:spTgt spid="52"/>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173"/>
                                        </p:tgtEl>
                                        <p:attrNameLst>
                                          <p:attrName>style.visibility</p:attrName>
                                        </p:attrNameLst>
                                      </p:cBhvr>
                                      <p:to>
                                        <p:strVal val="visible"/>
                                      </p:to>
                                    </p:set>
                                    <p:animEffect transition="in" filter="wipe(left)">
                                      <p:cBhvr>
                                        <p:cTn id="15" dur="1500"/>
                                        <p:tgtEl>
                                          <p:spTgt spid="173"/>
                                        </p:tgtEl>
                                      </p:cBhvr>
                                    </p:animEffect>
                                  </p:childTnLst>
                                </p:cTn>
                              </p:par>
                            </p:childTnLst>
                          </p:cTn>
                        </p:par>
                        <p:par>
                          <p:cTn id="16" fill="hold">
                            <p:stCondLst>
                              <p:cond delay="4500"/>
                            </p:stCondLst>
                            <p:childTnLst>
                              <p:par>
                                <p:cTn id="17" presetID="22" presetClass="entr" presetSubtype="4"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1500"/>
                                        <p:tgtEl>
                                          <p:spTgt spid="27"/>
                                        </p:tgtEl>
                                      </p:cBhvr>
                                    </p:animEffect>
                                  </p:childTnLst>
                                </p:cTn>
                              </p:par>
                            </p:childTnLst>
                          </p:cTn>
                        </p:par>
                        <p:par>
                          <p:cTn id="20" fill="hold">
                            <p:stCondLst>
                              <p:cond delay="6000"/>
                            </p:stCondLst>
                            <p:childTnLst>
                              <p:par>
                                <p:cTn id="21" presetID="22" presetClass="entr" presetSubtype="1" fill="hold" grpId="0" nodeType="afterEffect">
                                  <p:stCondLst>
                                    <p:cond delay="0"/>
                                  </p:stCondLst>
                                  <p:childTnLst>
                                    <p:set>
                                      <p:cBhvr>
                                        <p:cTn id="22" dur="1" fill="hold">
                                          <p:stCondLst>
                                            <p:cond delay="0"/>
                                          </p:stCondLst>
                                        </p:cTn>
                                        <p:tgtEl>
                                          <p:spTgt spid="177"/>
                                        </p:tgtEl>
                                        <p:attrNameLst>
                                          <p:attrName>style.visibility</p:attrName>
                                        </p:attrNameLst>
                                      </p:cBhvr>
                                      <p:to>
                                        <p:strVal val="visible"/>
                                      </p:to>
                                    </p:set>
                                    <p:animEffect transition="in" filter="wipe(up)">
                                      <p:cBhvr>
                                        <p:cTn id="23" dur="1500"/>
                                        <p:tgtEl>
                                          <p:spTgt spid="177"/>
                                        </p:tgtEl>
                                      </p:cBhvr>
                                    </p:animEffect>
                                  </p:childTnLst>
                                </p:cTn>
                              </p:par>
                            </p:childTnLst>
                          </p:cTn>
                        </p:par>
                        <p:par>
                          <p:cTn id="24" fill="hold">
                            <p:stCondLst>
                              <p:cond delay="7500"/>
                            </p:stCondLst>
                            <p:childTnLst>
                              <p:par>
                                <p:cTn id="25" presetID="22" presetClass="entr" presetSubtype="8" fill="hold" nodeType="afterEffect">
                                  <p:stCondLst>
                                    <p:cond delay="0"/>
                                  </p:stCondLst>
                                  <p:childTnLst>
                                    <p:set>
                                      <p:cBhvr>
                                        <p:cTn id="26" dur="1" fill="hold">
                                          <p:stCondLst>
                                            <p:cond delay="0"/>
                                          </p:stCondLst>
                                        </p:cTn>
                                        <p:tgtEl>
                                          <p:spTgt spid="161"/>
                                        </p:tgtEl>
                                        <p:attrNameLst>
                                          <p:attrName>style.visibility</p:attrName>
                                        </p:attrNameLst>
                                      </p:cBhvr>
                                      <p:to>
                                        <p:strVal val="visible"/>
                                      </p:to>
                                    </p:set>
                                    <p:animEffect transition="in" filter="wipe(left)">
                                      <p:cBhvr>
                                        <p:cTn id="27" dur="1500"/>
                                        <p:tgtEl>
                                          <p:spTgt spid="161"/>
                                        </p:tgtEl>
                                      </p:cBhvr>
                                    </p:animEffect>
                                  </p:childTnLst>
                                </p:cTn>
                              </p:par>
                            </p:childTnLst>
                          </p:cTn>
                        </p:par>
                        <p:par>
                          <p:cTn id="28" fill="hold">
                            <p:stCondLst>
                              <p:cond delay="9000"/>
                            </p:stCondLst>
                            <p:childTnLst>
                              <p:par>
                                <p:cTn id="29" presetID="22" presetClass="entr" presetSubtype="4" fill="hold" grpId="0" nodeType="afterEffect">
                                  <p:stCondLst>
                                    <p:cond delay="0"/>
                                  </p:stCondLst>
                                  <p:childTnLst>
                                    <p:set>
                                      <p:cBhvr>
                                        <p:cTn id="30" dur="1" fill="hold">
                                          <p:stCondLst>
                                            <p:cond delay="0"/>
                                          </p:stCondLst>
                                        </p:cTn>
                                        <p:tgtEl>
                                          <p:spTgt spid="123"/>
                                        </p:tgtEl>
                                        <p:attrNameLst>
                                          <p:attrName>style.visibility</p:attrName>
                                        </p:attrNameLst>
                                      </p:cBhvr>
                                      <p:to>
                                        <p:strVal val="visible"/>
                                      </p:to>
                                    </p:set>
                                    <p:animEffect transition="in" filter="wipe(down)">
                                      <p:cBhvr>
                                        <p:cTn id="31" dur="1500"/>
                                        <p:tgtEl>
                                          <p:spTgt spid="123"/>
                                        </p:tgtEl>
                                      </p:cBhvr>
                                    </p:animEffect>
                                  </p:childTnLst>
                                </p:cTn>
                              </p:par>
                            </p:childTnLst>
                          </p:cTn>
                        </p:par>
                        <p:par>
                          <p:cTn id="32" fill="hold">
                            <p:stCondLst>
                              <p:cond delay="10500"/>
                            </p:stCondLst>
                            <p:childTnLst>
                              <p:par>
                                <p:cTn id="33" presetID="22" presetClass="entr" presetSubtype="8" fill="hold" grpId="0" nodeType="afterEffect">
                                  <p:stCondLst>
                                    <p:cond delay="0"/>
                                  </p:stCondLst>
                                  <p:childTnLst>
                                    <p:set>
                                      <p:cBhvr>
                                        <p:cTn id="34" dur="1" fill="hold">
                                          <p:stCondLst>
                                            <p:cond delay="0"/>
                                          </p:stCondLst>
                                        </p:cTn>
                                        <p:tgtEl>
                                          <p:spTgt spid="175"/>
                                        </p:tgtEl>
                                        <p:attrNameLst>
                                          <p:attrName>style.visibility</p:attrName>
                                        </p:attrNameLst>
                                      </p:cBhvr>
                                      <p:to>
                                        <p:strVal val="visible"/>
                                      </p:to>
                                    </p:set>
                                    <p:animEffect transition="in" filter="wipe(left)">
                                      <p:cBhvr>
                                        <p:cTn id="35" dur="1500"/>
                                        <p:tgtEl>
                                          <p:spTgt spid="17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7"/>
                                        </p:tgtEl>
                                        <p:attrNameLst>
                                          <p:attrName>style.visibility</p:attrName>
                                        </p:attrNameLst>
                                      </p:cBhvr>
                                      <p:to>
                                        <p:strVal val="visible"/>
                                      </p:to>
                                    </p:set>
                                    <p:animEffect transition="in" filter="wipe(down)">
                                      <p:cBhvr>
                                        <p:cTn id="40" dur="1500"/>
                                        <p:tgtEl>
                                          <p:spTgt spid="167"/>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wipe(left)">
                                      <p:cBhvr>
                                        <p:cTn id="44" dur="1500"/>
                                        <p:tgtEl>
                                          <p:spTgt spid="59"/>
                                        </p:tgtEl>
                                      </p:cBhvr>
                                    </p:animEffect>
                                  </p:childTnLst>
                                </p:cTn>
                              </p:par>
                            </p:childTnLst>
                          </p:cTn>
                        </p:par>
                        <p:par>
                          <p:cTn id="45" fill="hold">
                            <p:stCondLst>
                              <p:cond delay="3000"/>
                            </p:stCondLst>
                            <p:childTnLst>
                              <p:par>
                                <p:cTn id="46" presetID="22" presetClass="entr" presetSubtype="4" fill="hold"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wipe(down)">
                                      <p:cBhvr>
                                        <p:cTn id="48" dur="1500"/>
                                        <p:tgtEl>
                                          <p:spTgt spid="54"/>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104"/>
                                        </p:tgtEl>
                                        <p:attrNameLst>
                                          <p:attrName>style.visibility</p:attrName>
                                        </p:attrNameLst>
                                      </p:cBhvr>
                                      <p:to>
                                        <p:strVal val="visible"/>
                                      </p:to>
                                    </p:set>
                                    <p:animEffect transition="in" filter="wipe(up)">
                                      <p:cBhvr>
                                        <p:cTn id="52" dur="1500"/>
                                        <p:tgtEl>
                                          <p:spTgt spid="104"/>
                                        </p:tgtEl>
                                      </p:cBhvr>
                                    </p:animEffect>
                                  </p:childTnLst>
                                </p:cTn>
                              </p:par>
                            </p:childTnLst>
                          </p:cTn>
                        </p:par>
                        <p:par>
                          <p:cTn id="53" fill="hold">
                            <p:stCondLst>
                              <p:cond delay="6000"/>
                            </p:stCondLst>
                            <p:childTnLst>
                              <p:par>
                                <p:cTn id="54" presetID="22" presetClass="entr" presetSubtype="1" fill="hold" grpId="0" nodeType="after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wipe(up)">
                                      <p:cBhvr>
                                        <p:cTn id="56" dur="1500"/>
                                        <p:tgtEl>
                                          <p:spTgt spid="10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1500"/>
                                        <p:tgtEl>
                                          <p:spTgt spid="40"/>
                                        </p:tgtEl>
                                      </p:cBhvr>
                                    </p:animEffect>
                                  </p:childTnLst>
                                </p:cTn>
                              </p:par>
                            </p:childTnLst>
                          </p:cTn>
                        </p:par>
                        <p:par>
                          <p:cTn id="62" fill="hold">
                            <p:stCondLst>
                              <p:cond delay="1500"/>
                            </p:stCondLst>
                            <p:childTnLst>
                              <p:par>
                                <p:cTn id="63" presetID="22" presetClass="entr" presetSubtype="2"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wipe(right)">
                                      <p:cBhvr>
                                        <p:cTn id="65" dur="1500"/>
                                        <p:tgtEl>
                                          <p:spTgt spid="56"/>
                                        </p:tgtEl>
                                      </p:cBhvr>
                                    </p:animEffect>
                                  </p:childTnLst>
                                </p:cTn>
                              </p:par>
                            </p:childTnLst>
                          </p:cTn>
                        </p:par>
                        <p:par>
                          <p:cTn id="66" fill="hold">
                            <p:stCondLst>
                              <p:cond delay="3000"/>
                            </p:stCondLst>
                            <p:childTnLst>
                              <p:par>
                                <p:cTn id="67" presetID="22" presetClass="entr" presetSubtype="8" fill="hold" nodeType="after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wipe(left)">
                                      <p:cBhvr>
                                        <p:cTn id="69" dur="1500"/>
                                        <p:tgtEl>
                                          <p:spTgt spid="2"/>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103"/>
                                        </p:tgtEl>
                                        <p:attrNameLst>
                                          <p:attrName>style.visibility</p:attrName>
                                        </p:attrNameLst>
                                      </p:cBhvr>
                                      <p:to>
                                        <p:strVal val="visible"/>
                                      </p:to>
                                    </p:set>
                                    <p:animEffect transition="in" filter="wipe(down)">
                                      <p:cBhvr>
                                        <p:cTn id="73" dur="500"/>
                                        <p:tgtEl>
                                          <p:spTgt spid="103"/>
                                        </p:tgtEl>
                                      </p:cBhvr>
                                    </p:animEffect>
                                  </p:childTnLst>
                                </p:cTn>
                              </p:par>
                            </p:childTnLst>
                          </p:cTn>
                        </p:par>
                        <p:par>
                          <p:cTn id="74" fill="hold">
                            <p:stCondLst>
                              <p:cond delay="5000"/>
                            </p:stCondLst>
                            <p:childTnLst>
                              <p:par>
                                <p:cTn id="75" presetID="22" presetClass="entr" presetSubtype="2"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right)">
                                      <p:cBhvr>
                                        <p:cTn id="77" dur="1500"/>
                                        <p:tgtEl>
                                          <p:spTgt spid="39"/>
                                        </p:tgtEl>
                                      </p:cBhvr>
                                    </p:animEffect>
                                  </p:childTnLst>
                                </p:cTn>
                              </p:par>
                            </p:childTnLst>
                          </p:cTn>
                        </p:par>
                        <p:par>
                          <p:cTn id="78" fill="hold">
                            <p:stCondLst>
                              <p:cond delay="6500"/>
                            </p:stCondLst>
                            <p:childTnLst>
                              <p:par>
                                <p:cTn id="79" presetID="22" presetClass="entr" presetSubtype="4" fill="hold" grpId="0" nodeType="afterEffect">
                                  <p:stCondLst>
                                    <p:cond delay="0"/>
                                  </p:stCondLst>
                                  <p:childTnLst>
                                    <p:set>
                                      <p:cBhvr>
                                        <p:cTn id="80" dur="1" fill="hold">
                                          <p:stCondLst>
                                            <p:cond delay="0"/>
                                          </p:stCondLst>
                                        </p:cTn>
                                        <p:tgtEl>
                                          <p:spTgt spid="95"/>
                                        </p:tgtEl>
                                        <p:attrNameLst>
                                          <p:attrName>style.visibility</p:attrName>
                                        </p:attrNameLst>
                                      </p:cBhvr>
                                      <p:to>
                                        <p:strVal val="visible"/>
                                      </p:to>
                                    </p:set>
                                    <p:animEffect transition="in" filter="wipe(down)">
                                      <p:cBhvr>
                                        <p:cTn id="81" dur="1500"/>
                                        <p:tgtEl>
                                          <p:spTgt spid="95"/>
                                        </p:tgtEl>
                                      </p:cBhvr>
                                    </p:animEffect>
                                  </p:childTnLst>
                                </p:cTn>
                              </p:par>
                            </p:childTnLst>
                          </p:cTn>
                        </p:par>
                        <p:par>
                          <p:cTn id="82" fill="hold">
                            <p:stCondLst>
                              <p:cond delay="8000"/>
                            </p:stCondLst>
                            <p:childTnLst>
                              <p:par>
                                <p:cTn id="83" presetID="22" presetClass="entr" presetSubtype="1" fill="hold" nodeType="after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up)">
                                      <p:cBhvr>
                                        <p:cTn id="85" dur="1500"/>
                                        <p:tgtEl>
                                          <p:spTgt spid="13"/>
                                        </p:tgtEl>
                                      </p:cBhvr>
                                    </p:animEffect>
                                  </p:childTnLst>
                                </p:cTn>
                              </p:par>
                            </p:childTnLst>
                          </p:cTn>
                        </p:par>
                        <p:par>
                          <p:cTn id="86" fill="hold">
                            <p:stCondLst>
                              <p:cond delay="9500"/>
                            </p:stCondLst>
                            <p:childTnLst>
                              <p:par>
                                <p:cTn id="87" presetID="22" presetClass="entr" presetSubtype="1" fill="hold"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up)">
                                      <p:cBhvr>
                                        <p:cTn id="89" dur="1500"/>
                                        <p:tgtEl>
                                          <p:spTgt spid="29"/>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179"/>
                                        </p:tgtEl>
                                        <p:attrNameLst>
                                          <p:attrName>style.visibility</p:attrName>
                                        </p:attrNameLst>
                                      </p:cBhvr>
                                      <p:to>
                                        <p:strVal val="visible"/>
                                      </p:to>
                                    </p:set>
                                    <p:animEffect transition="in" filter="wipe(up)">
                                      <p:cBhvr>
                                        <p:cTn id="93" dur="1500"/>
                                        <p:tgtEl>
                                          <p:spTgt spid="179"/>
                                        </p:tgtEl>
                                      </p:cBhvr>
                                    </p:animEffect>
                                  </p:childTnLst>
                                </p:cTn>
                              </p:par>
                            </p:childTnLst>
                          </p:cTn>
                        </p:par>
                        <p:par>
                          <p:cTn id="94" fill="hold">
                            <p:stCondLst>
                              <p:cond delay="12500"/>
                            </p:stCondLst>
                            <p:childTnLst>
                              <p:par>
                                <p:cTn id="95" presetID="22" presetClass="entr" presetSubtype="1"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up)">
                                      <p:cBhvr>
                                        <p:cTn id="97" dur="1500"/>
                                        <p:tgtEl>
                                          <p:spTgt spid="41"/>
                                        </p:tgtEl>
                                      </p:cBhvr>
                                    </p:animEffect>
                                  </p:childTnLst>
                                </p:cTn>
                              </p:par>
                            </p:childTnLst>
                          </p:cTn>
                        </p:par>
                        <p:par>
                          <p:cTn id="98" fill="hold">
                            <p:stCondLst>
                              <p:cond delay="14000"/>
                            </p:stCondLst>
                            <p:childTnLst>
                              <p:par>
                                <p:cTn id="99" presetID="22" presetClass="entr" presetSubtype="1" fill="hold" grpId="0" nodeType="afterEffect">
                                  <p:stCondLst>
                                    <p:cond delay="0"/>
                                  </p:stCondLst>
                                  <p:childTnLst>
                                    <p:set>
                                      <p:cBhvr>
                                        <p:cTn id="100" dur="1" fill="hold">
                                          <p:stCondLst>
                                            <p:cond delay="0"/>
                                          </p:stCondLst>
                                        </p:cTn>
                                        <p:tgtEl>
                                          <p:spTgt spid="178"/>
                                        </p:tgtEl>
                                        <p:attrNameLst>
                                          <p:attrName>style.visibility</p:attrName>
                                        </p:attrNameLst>
                                      </p:cBhvr>
                                      <p:to>
                                        <p:strVal val="visible"/>
                                      </p:to>
                                    </p:set>
                                    <p:animEffect transition="in" filter="wipe(up)">
                                      <p:cBhvr>
                                        <p:cTn id="101" dur="1500"/>
                                        <p:tgtEl>
                                          <p:spTgt spid="178"/>
                                        </p:tgtEl>
                                      </p:cBhvr>
                                    </p:animEffect>
                                  </p:childTnLst>
                                </p:cTn>
                              </p:par>
                            </p:childTnLst>
                          </p:cTn>
                        </p:par>
                        <p:par>
                          <p:cTn id="102" fill="hold">
                            <p:stCondLst>
                              <p:cond delay="15500"/>
                            </p:stCondLst>
                            <p:childTnLst>
                              <p:par>
                                <p:cTn id="103" presetID="22" presetClass="entr" presetSubtype="1"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wipe(up)">
                                      <p:cBhvr>
                                        <p:cTn id="105" dur="1500"/>
                                        <p:tgtEl>
                                          <p:spTgt spid="42"/>
                                        </p:tgtEl>
                                      </p:cBhvr>
                                    </p:animEffect>
                                  </p:childTnLst>
                                </p:cTn>
                              </p:par>
                            </p:childTnLst>
                          </p:cTn>
                        </p:par>
                        <p:par>
                          <p:cTn id="106" fill="hold">
                            <p:stCondLst>
                              <p:cond delay="17000"/>
                            </p:stCondLst>
                            <p:childTnLst>
                              <p:par>
                                <p:cTn id="107" presetID="22" presetClass="entr" presetSubtype="1" fill="hold" grpId="0" nodeType="afterEffect">
                                  <p:stCondLst>
                                    <p:cond delay="0"/>
                                  </p:stCondLst>
                                  <p:childTnLst>
                                    <p:set>
                                      <p:cBhvr>
                                        <p:cTn id="108" dur="1" fill="hold">
                                          <p:stCondLst>
                                            <p:cond delay="0"/>
                                          </p:stCondLst>
                                        </p:cTn>
                                        <p:tgtEl>
                                          <p:spTgt spid="180"/>
                                        </p:tgtEl>
                                        <p:attrNameLst>
                                          <p:attrName>style.visibility</p:attrName>
                                        </p:attrNameLst>
                                      </p:cBhvr>
                                      <p:to>
                                        <p:strVal val="visible"/>
                                      </p:to>
                                    </p:set>
                                    <p:animEffect transition="in" filter="wipe(up)">
                                      <p:cBhvr>
                                        <p:cTn id="109" dur="1500"/>
                                        <p:tgtEl>
                                          <p:spTgt spid="180"/>
                                        </p:tgtEl>
                                      </p:cBhvr>
                                    </p:animEffect>
                                  </p:childTnLst>
                                </p:cTn>
                              </p:par>
                            </p:childTnLst>
                          </p:cTn>
                        </p:par>
                        <p:par>
                          <p:cTn id="110" fill="hold">
                            <p:stCondLst>
                              <p:cond delay="18500"/>
                            </p:stCondLst>
                            <p:childTnLst>
                              <p:par>
                                <p:cTn id="111" presetID="22" presetClass="entr" presetSubtype="8" fill="hold" grpId="0" nodeType="afterEffect">
                                  <p:stCondLst>
                                    <p:cond delay="0"/>
                                  </p:stCondLst>
                                  <p:childTnLst>
                                    <p:set>
                                      <p:cBhvr>
                                        <p:cTn id="112" dur="1" fill="hold">
                                          <p:stCondLst>
                                            <p:cond delay="0"/>
                                          </p:stCondLst>
                                        </p:cTn>
                                        <p:tgtEl>
                                          <p:spTgt spid="3"/>
                                        </p:tgtEl>
                                        <p:attrNameLst>
                                          <p:attrName>style.visibility</p:attrName>
                                        </p:attrNameLst>
                                      </p:cBhvr>
                                      <p:to>
                                        <p:strVal val="visible"/>
                                      </p:to>
                                    </p:set>
                                    <p:animEffect transition="in" filter="wipe(left)">
                                      <p:cBhvr>
                                        <p:cTn id="113" dur="1500"/>
                                        <p:tgtEl>
                                          <p:spTgt spid="3"/>
                                        </p:tgtEl>
                                      </p:cBhvr>
                                    </p:animEffect>
                                  </p:childTnLst>
                                </p:cTn>
                              </p:par>
                            </p:childTnLst>
                          </p:cTn>
                        </p:par>
                        <p:par>
                          <p:cTn id="114" fill="hold">
                            <p:stCondLst>
                              <p:cond delay="20000"/>
                            </p:stCondLst>
                            <p:childTnLst>
                              <p:par>
                                <p:cTn id="115" presetID="22" presetClass="entr" presetSubtype="8" fill="hold" grpId="0" nodeType="afterEffect">
                                  <p:stCondLst>
                                    <p:cond delay="0"/>
                                  </p:stCondLst>
                                  <p:childTnLst>
                                    <p:set>
                                      <p:cBhvr>
                                        <p:cTn id="116" dur="1" fill="hold">
                                          <p:stCondLst>
                                            <p:cond delay="0"/>
                                          </p:stCondLst>
                                        </p:cTn>
                                        <p:tgtEl>
                                          <p:spTgt spid="126"/>
                                        </p:tgtEl>
                                        <p:attrNameLst>
                                          <p:attrName>style.visibility</p:attrName>
                                        </p:attrNameLst>
                                      </p:cBhvr>
                                      <p:to>
                                        <p:strVal val="visible"/>
                                      </p:to>
                                    </p:set>
                                    <p:animEffect transition="in" filter="wipe(left)">
                                      <p:cBhvr>
                                        <p:cTn id="117" dur="1500"/>
                                        <p:tgtEl>
                                          <p:spTgt spid="126"/>
                                        </p:tgtEl>
                                      </p:cBhvr>
                                    </p:animEffect>
                                  </p:childTnLst>
                                </p:cTn>
                              </p:par>
                            </p:childTnLst>
                          </p:cTn>
                        </p:par>
                        <p:par>
                          <p:cTn id="118" fill="hold">
                            <p:stCondLst>
                              <p:cond delay="21500"/>
                            </p:stCondLst>
                            <p:childTnLst>
                              <p:par>
                                <p:cTn id="119" presetID="22" presetClass="entr" presetSubtype="4" fill="hold" grpId="0" nodeType="afterEffect">
                                  <p:stCondLst>
                                    <p:cond delay="0"/>
                                  </p:stCondLst>
                                  <p:childTnLst>
                                    <p:set>
                                      <p:cBhvr>
                                        <p:cTn id="120" dur="1" fill="hold">
                                          <p:stCondLst>
                                            <p:cond delay="0"/>
                                          </p:stCondLst>
                                        </p:cTn>
                                        <p:tgtEl>
                                          <p:spTgt spid="5"/>
                                        </p:tgtEl>
                                        <p:attrNameLst>
                                          <p:attrName>style.visibility</p:attrName>
                                        </p:attrNameLst>
                                      </p:cBhvr>
                                      <p:to>
                                        <p:strVal val="visible"/>
                                      </p:to>
                                    </p:set>
                                    <p:animEffect transition="in" filter="wipe(down)">
                                      <p:cBhvr>
                                        <p:cTn id="121" dur="1500"/>
                                        <p:tgtEl>
                                          <p:spTgt spid="5"/>
                                        </p:tgtEl>
                                      </p:cBhvr>
                                    </p:animEffect>
                                  </p:childTnLst>
                                </p:cTn>
                              </p:par>
                            </p:childTnLst>
                          </p:cTn>
                        </p:par>
                        <p:par>
                          <p:cTn id="122" fill="hold">
                            <p:stCondLst>
                              <p:cond delay="23000"/>
                            </p:stCondLst>
                            <p:childTnLst>
                              <p:par>
                                <p:cTn id="123" presetID="16" presetClass="entr" presetSubtype="26" fill="hold" nodeType="afterEffect">
                                  <p:stCondLst>
                                    <p:cond delay="0"/>
                                  </p:stCondLst>
                                  <p:childTnLst>
                                    <p:set>
                                      <p:cBhvr>
                                        <p:cTn id="124" dur="1" fill="hold">
                                          <p:stCondLst>
                                            <p:cond delay="0"/>
                                          </p:stCondLst>
                                        </p:cTn>
                                        <p:tgtEl>
                                          <p:spTgt spid="169">
                                            <p:txEl>
                                              <p:pRg st="0" end="0"/>
                                            </p:txEl>
                                          </p:spTgt>
                                        </p:tgtEl>
                                        <p:attrNameLst>
                                          <p:attrName>style.visibility</p:attrName>
                                        </p:attrNameLst>
                                      </p:cBhvr>
                                      <p:to>
                                        <p:strVal val="visible"/>
                                      </p:to>
                                    </p:set>
                                    <p:animEffect transition="in" filter="barn(inHorizontal)">
                                      <p:cBhvr>
                                        <p:cTn id="125" dur="1500"/>
                                        <p:tgtEl>
                                          <p:spTgt spid="169">
                                            <p:txEl>
                                              <p:pRg st="0" end="0"/>
                                            </p:txEl>
                                          </p:spTgt>
                                        </p:tgtEl>
                                      </p:cBhvr>
                                    </p:animEffect>
                                  </p:childTnLst>
                                </p:cTn>
                              </p:par>
                              <p:par>
                                <p:cTn id="126" presetID="16" presetClass="entr" presetSubtype="26" fill="hold" nodeType="withEffect">
                                  <p:stCondLst>
                                    <p:cond delay="0"/>
                                  </p:stCondLst>
                                  <p:childTnLst>
                                    <p:set>
                                      <p:cBhvr>
                                        <p:cTn id="127" dur="1" fill="hold">
                                          <p:stCondLst>
                                            <p:cond delay="0"/>
                                          </p:stCondLst>
                                        </p:cTn>
                                        <p:tgtEl>
                                          <p:spTgt spid="169">
                                            <p:txEl>
                                              <p:pRg st="1" end="1"/>
                                            </p:txEl>
                                          </p:spTgt>
                                        </p:tgtEl>
                                        <p:attrNameLst>
                                          <p:attrName>style.visibility</p:attrName>
                                        </p:attrNameLst>
                                      </p:cBhvr>
                                      <p:to>
                                        <p:strVal val="visible"/>
                                      </p:to>
                                    </p:set>
                                    <p:animEffect transition="in" filter="barn(inHorizontal)">
                                      <p:cBhvr>
                                        <p:cTn id="128" dur="1500"/>
                                        <p:tgtEl>
                                          <p:spTgt spid="169">
                                            <p:txEl>
                                              <p:pRg st="1" end="1"/>
                                            </p:txEl>
                                          </p:spTgt>
                                        </p:tgtEl>
                                      </p:cBhvr>
                                    </p:animEffect>
                                  </p:childTnLst>
                                </p:cTn>
                              </p:par>
                              <p:par>
                                <p:cTn id="129" presetID="16" presetClass="entr" presetSubtype="26" fill="hold" nodeType="withEffect">
                                  <p:stCondLst>
                                    <p:cond delay="0"/>
                                  </p:stCondLst>
                                  <p:childTnLst>
                                    <p:set>
                                      <p:cBhvr>
                                        <p:cTn id="130" dur="1" fill="hold">
                                          <p:stCondLst>
                                            <p:cond delay="0"/>
                                          </p:stCondLst>
                                        </p:cTn>
                                        <p:tgtEl>
                                          <p:spTgt spid="169">
                                            <p:txEl>
                                              <p:pRg st="2" end="2"/>
                                            </p:txEl>
                                          </p:spTgt>
                                        </p:tgtEl>
                                        <p:attrNameLst>
                                          <p:attrName>style.visibility</p:attrName>
                                        </p:attrNameLst>
                                      </p:cBhvr>
                                      <p:to>
                                        <p:strVal val="visible"/>
                                      </p:to>
                                    </p:set>
                                    <p:animEffect transition="in" filter="barn(inHorizontal)">
                                      <p:cBhvr>
                                        <p:cTn id="131" dur="1500"/>
                                        <p:tgtEl>
                                          <p:spTgt spid="169">
                                            <p:txEl>
                                              <p:pRg st="2" end="2"/>
                                            </p:txEl>
                                          </p:spTgt>
                                        </p:tgtEl>
                                      </p:cBhvr>
                                    </p:animEffect>
                                  </p:childTnLst>
                                </p:cTn>
                              </p:par>
                              <p:par>
                                <p:cTn id="132" presetID="16" presetClass="entr" presetSubtype="26" fill="hold" nodeType="withEffect">
                                  <p:stCondLst>
                                    <p:cond delay="0"/>
                                  </p:stCondLst>
                                  <p:childTnLst>
                                    <p:set>
                                      <p:cBhvr>
                                        <p:cTn id="133" dur="1" fill="hold">
                                          <p:stCondLst>
                                            <p:cond delay="0"/>
                                          </p:stCondLst>
                                        </p:cTn>
                                        <p:tgtEl>
                                          <p:spTgt spid="169">
                                            <p:txEl>
                                              <p:pRg st="3" end="3"/>
                                            </p:txEl>
                                          </p:spTgt>
                                        </p:tgtEl>
                                        <p:attrNameLst>
                                          <p:attrName>style.visibility</p:attrName>
                                        </p:attrNameLst>
                                      </p:cBhvr>
                                      <p:to>
                                        <p:strVal val="visible"/>
                                      </p:to>
                                    </p:set>
                                    <p:animEffect transition="in" filter="barn(inHorizontal)">
                                      <p:cBhvr>
                                        <p:cTn id="134" dur="1500"/>
                                        <p:tgtEl>
                                          <p:spTgt spid="1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39" grpId="0" animBg="1"/>
      <p:bldP spid="40" grpId="0" animBg="1"/>
      <p:bldP spid="173" grpId="0"/>
      <p:bldP spid="175" grpId="0"/>
      <p:bldP spid="177" grpId="0"/>
      <p:bldP spid="178" grpId="0"/>
      <p:bldP spid="179" grpId="0"/>
      <p:bldP spid="180" grpId="0"/>
      <p:bldP spid="95" grpId="0"/>
      <p:bldP spid="103" grpId="0"/>
      <p:bldP spid="104" grpId="0"/>
      <p:bldP spid="105" grpId="0"/>
      <p:bldP spid="52" grpId="0"/>
      <p:bldP spid="123" grpId="0"/>
      <p:bldP spid="59" grpId="0"/>
      <p:bldP spid="1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08433" y="3404213"/>
            <a:ext cx="906017" cy="646331"/>
          </a:xfrm>
          <a:prstGeom prst="rect">
            <a:avLst/>
          </a:prstGeom>
          <a:noFill/>
        </p:spPr>
        <p:txBody>
          <a:bodyPr wrap="none" rtlCol="0">
            <a:spAutoFit/>
          </a:bodyPr>
          <a:lstStyle/>
          <a:p>
            <a:r>
              <a:rPr lang="en-IN" sz="3600" b="1" dirty="0" smtClean="0">
                <a:solidFill>
                  <a:srgbClr val="FFFF00"/>
                </a:solidFill>
              </a:rPr>
              <a:t>End</a:t>
            </a:r>
            <a:endParaRPr lang="en-IN" sz="3600" b="1" dirty="0">
              <a:solidFill>
                <a:srgbClr val="FFFF00"/>
              </a:solidFill>
            </a:endParaRPr>
          </a:p>
        </p:txBody>
      </p:sp>
    </p:spTree>
    <p:extLst>
      <p:ext uri="{BB962C8B-B14F-4D97-AF65-F5344CB8AC3E}">
        <p14:creationId xmlns:p14="http://schemas.microsoft.com/office/powerpoint/2010/main" val="2728812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ule 1 - Support System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Bulletiens DCRM</Template>
  <TotalTime>3218</TotalTime>
  <Words>602</Words>
  <Application>Microsoft Office PowerPoint</Application>
  <PresentationFormat>Widescreen</PresentationFormat>
  <Paragraphs>57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Cambria Math</vt:lpstr>
      <vt:lpstr>Module 1 - Support Systems</vt:lpstr>
      <vt:lpstr>PowerPoint Presentation</vt:lpstr>
      <vt:lpstr>PowerPoint Presentation</vt:lpstr>
      <vt:lpstr>PowerPoint Presentation</vt:lpstr>
      <vt:lpstr>PowerPoint Presentation</vt:lpstr>
      <vt:lpstr>PowerPoint Presentation</vt:lpstr>
      <vt:lpstr>PowerPoint Presentation</vt:lpstr>
    </vt:vector>
  </TitlesOfParts>
  <Company>LNT ECC DIV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Rethinavelu Sambasivam</dc:creator>
  <cp:lastModifiedBy>Rethinavelu Sambasivam</cp:lastModifiedBy>
  <cp:revision>74</cp:revision>
  <dcterms:created xsi:type="dcterms:W3CDTF">2020-12-21T06:34:15Z</dcterms:created>
  <dcterms:modified xsi:type="dcterms:W3CDTF">2021-02-05T10:49:23Z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c52bb50-aef2-4dc8-bb7f-e0da22648362_Enabled">
    <vt:lpwstr>True</vt:lpwstr>
  </property>
  <property fmtid="{D5CDD505-2E9C-101B-9397-08002B2CF9AE}" pid="3" name="MSIP_Label_ac52bb50-aef2-4dc8-bb7f-e0da22648362_SiteId">
    <vt:lpwstr>264b9899-fe1b-430b-9509-2154878d5774</vt:lpwstr>
  </property>
  <property fmtid="{D5CDD505-2E9C-101B-9397-08002B2CF9AE}" pid="4" name="MSIP_Label_ac52bb50-aef2-4dc8-bb7f-e0da22648362_Owner">
    <vt:lpwstr>S-RETHINAVELU@lntecc.com</vt:lpwstr>
  </property>
  <property fmtid="{D5CDD505-2E9C-101B-9397-08002B2CF9AE}" pid="5" name="MSIP_Label_ac52bb50-aef2-4dc8-bb7f-e0da22648362_SetDate">
    <vt:lpwstr>2020-12-21T12:21:58.3806983Z</vt:lpwstr>
  </property>
  <property fmtid="{D5CDD505-2E9C-101B-9397-08002B2CF9AE}" pid="6" name="MSIP_Label_ac52bb50-aef2-4dc8-bb7f-e0da22648362_Name">
    <vt:lpwstr>LTC Internal Use</vt:lpwstr>
  </property>
  <property fmtid="{D5CDD505-2E9C-101B-9397-08002B2CF9AE}" pid="7" name="MSIP_Label_ac52bb50-aef2-4dc8-bb7f-e0da22648362_Application">
    <vt:lpwstr>Microsoft Azure Information Protection</vt:lpwstr>
  </property>
  <property fmtid="{D5CDD505-2E9C-101B-9397-08002B2CF9AE}" pid="8" name="MSIP_Label_ac52bb50-aef2-4dc8-bb7f-e0da22648362_Extended_MSFT_Method">
    <vt:lpwstr>Automatic</vt:lpwstr>
  </property>
  <property fmtid="{D5CDD505-2E9C-101B-9397-08002B2CF9AE}" pid="9" name="Sensitivity">
    <vt:lpwstr>LTC Internal Use</vt:lpwstr>
  </property>
</Properties>
</file>